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7" r:id="rId2"/>
    <p:sldId id="258" r:id="rId3"/>
    <p:sldId id="276" r:id="rId4"/>
    <p:sldId id="284" r:id="rId5"/>
    <p:sldId id="285" r:id="rId6"/>
    <p:sldId id="27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27" userDrawn="1">
          <p15:clr>
            <a:srgbClr val="A4A3A4"/>
          </p15:clr>
        </p15:guide>
        <p15:guide id="2" pos="38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07" autoAdjust="0"/>
    <p:restoredTop sz="94660"/>
  </p:normalViewPr>
  <p:slideViewPr>
    <p:cSldViewPr showGuides="1">
      <p:cViewPr varScale="1">
        <p:scale>
          <a:sx n="82" d="100"/>
          <a:sy n="82" d="100"/>
        </p:scale>
        <p:origin x="162" y="594"/>
      </p:cViewPr>
      <p:guideLst>
        <p:guide orient="horz" pos="2727"/>
        <p:guide pos="386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9" d="100"/>
          <a:sy n="49" d="100"/>
        </p:scale>
        <p:origin x="1842" y="54"/>
      </p:cViewPr>
      <p:guideLst/>
    </p:cSldViewPr>
  </p:notes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94B820AE-1B2A-445C-A4B2-53F384576E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35BC12C-CF8A-4105-A637-3CBF4726041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4BB132-54F2-4220-ACD1-3781FBD8318F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E1266E-0183-4E8F-B15A-84742DCE61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2778227-954E-404E-AF04-7C532D66E78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F62D6-C5AE-49CC-9150-67E0182FD5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1702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CC1583-19C2-445C-95FA-A70871E05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3A5486A-C161-425C-A383-9D1AA1977D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C422A5-B09C-47C4-9C8A-9B9C0517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7E6C82-6792-4FBB-A79A-3F80C4AF2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855793-DEBA-4AE8-B065-700CB954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43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21462-A9E1-4536-9F2D-B2F8F2185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D1B458C-BFE5-4FED-890B-A3C81CBD9E00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74EC097-BE1E-47C5-A4A4-558BFD9F9C06}"/>
              </a:ext>
            </a:extLst>
          </p:cNvPr>
          <p:cNvSpPr/>
          <p:nvPr userDrawn="1"/>
        </p:nvSpPr>
        <p:spPr>
          <a:xfrm>
            <a:off x="12450" y="6772425"/>
            <a:ext cx="12192000" cy="9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ECD6CA42-8F84-4EF7-AC44-C6D7CA7B5256}"/>
              </a:ext>
            </a:extLst>
          </p:cNvPr>
          <p:cNvGrpSpPr/>
          <p:nvPr userDrawn="1"/>
        </p:nvGrpSpPr>
        <p:grpSpPr>
          <a:xfrm>
            <a:off x="0" y="49500"/>
            <a:ext cx="2844750" cy="274500"/>
            <a:chOff x="5228062" y="49500"/>
            <a:chExt cx="2844750" cy="274500"/>
          </a:xfrm>
          <a:solidFill>
            <a:schemeClr val="tx2"/>
          </a:solidFill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EF73193D-4957-4A8F-A457-261D1530DEC3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:a16="http://schemas.microsoft.com/office/drawing/2014/main" id="{9CA2CB59-7E2E-4FE6-B4DA-BC82267C4973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F77822EB-8A6C-4A70-8594-303E6651250C}"/>
              </a:ext>
            </a:extLst>
          </p:cNvPr>
          <p:cNvGrpSpPr/>
          <p:nvPr userDrawn="1"/>
        </p:nvGrpSpPr>
        <p:grpSpPr>
          <a:xfrm>
            <a:off x="9382650" y="6596925"/>
            <a:ext cx="2844750" cy="274500"/>
            <a:chOff x="9347250" y="6571200"/>
            <a:chExt cx="2844750" cy="274500"/>
          </a:xfrm>
          <a:solidFill>
            <a:schemeClr val="tx2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1DA2A97F-749F-48D2-AE48-5762F540EF28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:a16="http://schemas.microsoft.com/office/drawing/2014/main" id="{3E93E1D6-3B3B-47F6-966E-B20E50008B90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Текст 18">
            <a:extLst>
              <a:ext uri="{FF2B5EF4-FFF2-40B4-BE49-F238E27FC236}">
                <a16:creationId xmlns:a16="http://schemas.microsoft.com/office/drawing/2014/main" id="{57C0137E-3F0D-4D70-B2CA-0E5AD27AD1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2033588"/>
            <a:ext cx="10444163" cy="4049712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4706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B7FDFF-D2AD-4235-A46C-DC66DD4D1013}"/>
              </a:ext>
            </a:extLst>
          </p:cNvPr>
          <p:cNvSpPr/>
          <p:nvPr userDrawn="1"/>
        </p:nvSpPr>
        <p:spPr>
          <a:xfrm>
            <a:off x="0" y="0"/>
            <a:ext cx="12192000" cy="234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3"/>
              </a:solidFill>
            </a:endParaRP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4070D4A9-B599-4348-B256-0E428B8B82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85813" y="1314450"/>
            <a:ext cx="10664825" cy="1035050"/>
          </a:xfrm>
        </p:spPr>
        <p:txBody>
          <a:bodyPr/>
          <a:lstStyle>
            <a:lvl1pPr marL="0" indent="0" algn="l">
              <a:buNone/>
              <a:defRPr/>
            </a:lvl1pPr>
            <a:lvl2pPr marL="457200" indent="0" algn="l">
              <a:buNone/>
              <a:defRPr/>
            </a:lvl2pPr>
            <a:lvl3pPr marL="914400" indent="0" algn="l">
              <a:buNone/>
              <a:defRPr/>
            </a:lvl3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6EF77BD0-0A00-4EB4-9CDD-5A98ACBE159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2843213"/>
            <a:ext cx="10612438" cy="37814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A9322F2F-857E-4FE4-BE4D-D21B4515E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35216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B7FDFF-D2AD-4235-A46C-DC66DD4D1013}"/>
              </a:ext>
            </a:extLst>
          </p:cNvPr>
          <p:cNvSpPr/>
          <p:nvPr userDrawn="1"/>
        </p:nvSpPr>
        <p:spPr>
          <a:xfrm>
            <a:off x="0" y="4509000"/>
            <a:ext cx="12192000" cy="234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3"/>
              </a:solidFill>
            </a:endParaRP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4070D4A9-B599-4348-B256-0E428B8B82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85813" y="1314450"/>
            <a:ext cx="10664825" cy="2924550"/>
          </a:xfrm>
        </p:spPr>
        <p:txBody>
          <a:bodyPr/>
          <a:lstStyle>
            <a:lvl1pPr marL="0" indent="0" algn="l">
              <a:buNone/>
              <a:defRPr/>
            </a:lvl1pPr>
            <a:lvl2pPr marL="457200" indent="0" algn="l">
              <a:buNone/>
              <a:defRPr/>
            </a:lvl2pPr>
            <a:lvl3pPr marL="914400" indent="0" algn="l">
              <a:buNone/>
              <a:defRPr/>
            </a:lvl3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D6F7538-3390-41DD-B230-F5083FB82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813" y="55937"/>
            <a:ext cx="10515600" cy="91793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68257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AB6D58-97DC-44E4-9E0A-561EED96B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000" y="365125"/>
            <a:ext cx="7732800" cy="10388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B7FDFF-D2AD-4235-A46C-DC66DD4D1013}"/>
              </a:ext>
            </a:extLst>
          </p:cNvPr>
          <p:cNvSpPr/>
          <p:nvPr userDrawn="1"/>
        </p:nvSpPr>
        <p:spPr>
          <a:xfrm>
            <a:off x="0" y="0"/>
            <a:ext cx="285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E46014F-1F57-473C-840B-91CF6FA9A7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76638" y="1673225"/>
            <a:ext cx="7785100" cy="4951413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9568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21462-A9E1-4536-9F2D-B2F8F2185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8" y="365125"/>
            <a:ext cx="5257801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18D8509-D379-49B3-A4FE-EDBEE0641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0FB3E60-2F82-4C12-95B3-7ACC1B0E5862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D1B458C-BFE5-4FED-890B-A3C81CBD9E00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74EC097-BE1E-47C5-A4A4-558BFD9F9C06}"/>
              </a:ext>
            </a:extLst>
          </p:cNvPr>
          <p:cNvSpPr/>
          <p:nvPr userDrawn="1"/>
        </p:nvSpPr>
        <p:spPr>
          <a:xfrm>
            <a:off x="12450" y="6772425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8" name="Рисунок 2">
            <a:extLst>
              <a:ext uri="{FF2B5EF4-FFF2-40B4-BE49-F238E27FC236}">
                <a16:creationId xmlns:a16="http://schemas.microsoft.com/office/drawing/2014/main" id="{17DD4B55-CA6E-4B68-97C9-646C6EC1FBE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0850" y="-575"/>
            <a:ext cx="5186362" cy="6858575"/>
          </a:xfrm>
          <a:solidFill>
            <a:schemeClr val="bg1"/>
          </a:solidFill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ECD6CA42-8F84-4EF7-AC44-C6D7CA7B5256}"/>
              </a:ext>
            </a:extLst>
          </p:cNvPr>
          <p:cNvGrpSpPr/>
          <p:nvPr userDrawn="1"/>
        </p:nvGrpSpPr>
        <p:grpSpPr>
          <a:xfrm>
            <a:off x="5207212" y="36075"/>
            <a:ext cx="2844750" cy="274500"/>
            <a:chOff x="5228062" y="49500"/>
            <a:chExt cx="2844750" cy="274500"/>
          </a:xfrm>
          <a:solidFill>
            <a:schemeClr val="accent1"/>
          </a:solidFill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EF73193D-4957-4A8F-A457-261D1530DEC3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:a16="http://schemas.microsoft.com/office/drawing/2014/main" id="{9CA2CB59-7E2E-4FE6-B4DA-BC82267C4973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F77822EB-8A6C-4A70-8594-303E6651250C}"/>
              </a:ext>
            </a:extLst>
          </p:cNvPr>
          <p:cNvGrpSpPr/>
          <p:nvPr userDrawn="1"/>
        </p:nvGrpSpPr>
        <p:grpSpPr>
          <a:xfrm>
            <a:off x="9382650" y="6596925"/>
            <a:ext cx="2844750" cy="274500"/>
            <a:chOff x="9347250" y="6571200"/>
            <a:chExt cx="2844750" cy="274500"/>
          </a:xfrm>
          <a:solidFill>
            <a:schemeClr val="accent1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1DA2A97F-749F-48D2-AE48-5762F540EF28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:a16="http://schemas.microsoft.com/office/drawing/2014/main" id="{3E93E1D6-3B3B-47F6-966E-B20E50008B90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sp>
        <p:nvSpPr>
          <p:cNvPr id="16" name="Текст 18">
            <a:extLst>
              <a:ext uri="{FF2B5EF4-FFF2-40B4-BE49-F238E27FC236}">
                <a16:creationId xmlns:a16="http://schemas.microsoft.com/office/drawing/2014/main" id="{57C0137E-3F0D-4D70-B2CA-0E5AD27AD1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6000" y="2033588"/>
            <a:ext cx="5186363" cy="404971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84459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95E16D1-998B-48A7-9C66-2F192101B82F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48120B5-0C92-46E1-BAA0-BA8A5399D9C2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7BF0CE19-D07F-45F4-8B53-F4AE3EAC0AF5}"/>
              </a:ext>
            </a:extLst>
          </p:cNvPr>
          <p:cNvGrpSpPr/>
          <p:nvPr userDrawn="1"/>
        </p:nvGrpSpPr>
        <p:grpSpPr>
          <a:xfrm>
            <a:off x="4161000" y="150"/>
            <a:ext cx="2844750" cy="286020"/>
            <a:chOff x="9347250" y="37980"/>
            <a:chExt cx="2844750" cy="286020"/>
          </a:xfrm>
          <a:solidFill>
            <a:schemeClr val="accent1"/>
          </a:solidFill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56D0ED7C-6F6D-4A0C-B5BF-D4C886121974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9" name="Блок-схема: объединение 8">
              <a:extLst>
                <a:ext uri="{FF2B5EF4-FFF2-40B4-BE49-F238E27FC236}">
                  <a16:creationId xmlns:a16="http://schemas.microsoft.com/office/drawing/2014/main" id="{F6313D72-2173-410E-9DAC-5F683BF77D8C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9D0FFF0F-DED0-4533-AA04-278237E63B65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  <a:solidFill>
            <a:schemeClr val="accent1"/>
          </a:solidFill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01E034F0-B288-495E-B8C4-5A4D6270B72C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2" name="Блок-схема: объединение 11">
              <a:extLst>
                <a:ext uri="{FF2B5EF4-FFF2-40B4-BE49-F238E27FC236}">
                  <a16:creationId xmlns:a16="http://schemas.microsoft.com/office/drawing/2014/main" id="{7F3095C1-9AE8-47F3-8F8B-8B149C02C892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sp>
        <p:nvSpPr>
          <p:cNvPr id="13" name="Рисунок 2">
            <a:extLst>
              <a:ext uri="{FF2B5EF4-FFF2-40B4-BE49-F238E27FC236}">
                <a16:creationId xmlns:a16="http://schemas.microsoft.com/office/drawing/2014/main" id="{9563E350-4964-48DA-95EE-507A76F601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5638" y="9000"/>
            <a:ext cx="5186362" cy="33300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Заголовок 16">
            <a:extLst>
              <a:ext uri="{FF2B5EF4-FFF2-40B4-BE49-F238E27FC236}">
                <a16:creationId xmlns:a16="http://schemas.microsoft.com/office/drawing/2014/main" id="{E44DF226-C979-4C53-9AB3-F30F19A61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87" y="485501"/>
            <a:ext cx="5257800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5" name="Текст 18">
            <a:extLst>
              <a:ext uri="{FF2B5EF4-FFF2-40B4-BE49-F238E27FC236}">
                <a16:creationId xmlns:a16="http://schemas.microsoft.com/office/drawing/2014/main" id="{C0D997C5-63D2-40A5-8978-8A0E7A482F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987" y="2153964"/>
            <a:ext cx="5186363" cy="404971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0DC8507B-223A-4D10-9873-5F8CBA1FA68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984638" y="3519000"/>
            <a:ext cx="5186362" cy="33300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3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C31BDB-50F3-43CA-877E-F9C7672D8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74453DF6-9509-45CB-BD4E-84F90C1C94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AF27442-62D0-4CA6-81B4-B7FDDA51A9A2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1FD6AC4-0F96-4D40-B8AD-EF85E9EDE11D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73640FF5-D492-4210-9DE4-D7B66426125F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  <a:solidFill>
            <a:schemeClr val="accent1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062B47E0-EF90-4ECC-A73E-6E5DA1F62FCD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:a16="http://schemas.microsoft.com/office/drawing/2014/main" id="{2FC4DE4B-558A-425B-A23E-B63E93533558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D1C3AA05-E7C7-4C27-A908-2E47AFEBA600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  <a:solidFill>
            <a:schemeClr val="accent1"/>
          </a:solidFill>
        </p:grpSpPr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D94BF255-53E4-439B-83D0-7DE93A9900DD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7" name="Блок-схема: объединение 16">
              <a:extLst>
                <a:ext uri="{FF2B5EF4-FFF2-40B4-BE49-F238E27FC236}">
                  <a16:creationId xmlns:a16="http://schemas.microsoft.com/office/drawing/2014/main" id="{E38044D4-D5F4-4E1E-8B74-E24D6E7B2929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908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1">
            <a:extLst>
              <a:ext uri="{FF2B5EF4-FFF2-40B4-BE49-F238E27FC236}">
                <a16:creationId xmlns:a16="http://schemas.microsoft.com/office/drawing/2014/main" id="{AC7B45C4-0029-484F-BC10-E13FF5623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450" y="234000"/>
            <a:ext cx="11341100" cy="10350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F8FF044D-1DB9-4B7C-9D24-F0D3A3DD3C0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5450" y="2303463"/>
            <a:ext cx="4005550" cy="162083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id="{738784A2-81B9-4C54-8F48-52CB72EF971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95341" y="2303463"/>
            <a:ext cx="4005550" cy="162083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19" name="Рисунок 2">
            <a:extLst>
              <a:ext uri="{FF2B5EF4-FFF2-40B4-BE49-F238E27FC236}">
                <a16:creationId xmlns:a16="http://schemas.microsoft.com/office/drawing/2014/main" id="{21C4B4FC-EB7C-4B83-9B03-36AC76ADC66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761675" y="2303463"/>
            <a:ext cx="3004875" cy="162083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0" name="Рисунок 2">
            <a:extLst>
              <a:ext uri="{FF2B5EF4-FFF2-40B4-BE49-F238E27FC236}">
                <a16:creationId xmlns:a16="http://schemas.microsoft.com/office/drawing/2014/main" id="{FC421DAD-9956-40BC-B396-121BDF52207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5450" y="4058163"/>
            <a:ext cx="3004875" cy="162083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Рисунок 2">
            <a:extLst>
              <a:ext uri="{FF2B5EF4-FFF2-40B4-BE49-F238E27FC236}">
                <a16:creationId xmlns:a16="http://schemas.microsoft.com/office/drawing/2014/main" id="{0596AFFC-6327-4316-8A52-555C5499A3E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606109" y="4058163"/>
            <a:ext cx="4005550" cy="162083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Рисунок 2">
            <a:extLst>
              <a:ext uri="{FF2B5EF4-FFF2-40B4-BE49-F238E27FC236}">
                <a16:creationId xmlns:a16="http://schemas.microsoft.com/office/drawing/2014/main" id="{709A8CBC-B10E-4729-8664-C17D4F6947A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776000" y="4058163"/>
            <a:ext cx="4005550" cy="162083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Текст 4">
            <a:extLst>
              <a:ext uri="{FF2B5EF4-FFF2-40B4-BE49-F238E27FC236}">
                <a16:creationId xmlns:a16="http://schemas.microsoft.com/office/drawing/2014/main" id="{05550F69-FB7F-4160-902B-8FE3C5C275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39739" y="1493838"/>
            <a:ext cx="11341100" cy="627062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7035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6AB12F-3919-42A5-9D52-28C1DE361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5FE983-91ED-40FC-9704-B9703B862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5FD293-9E72-4E85-80A3-FF4D8D8E6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23688E-55E4-4D81-890E-EC336702E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7A172E-A83B-408A-B0A4-2E5F7035D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51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533554-5169-4CC7-A4B9-9D141DCB4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108A324-4A63-43E6-9BBD-85864AB686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7C24C4-894C-409E-9E39-69CFA6E20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037769-3786-46C2-A86D-ED5F8347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81EAF2-D9EA-4EE8-B9A7-F2E9680D8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62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679DA0-77CA-42D1-9E41-301657ACE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C4ACEA-FC89-4D93-8E7C-FE16DB6CB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D149FBB-7482-43D8-98B8-BF5BFD052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5205ED-E192-4047-A673-F6E4B0004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878A468-C1C1-4B5B-B81A-B95CA4BF0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74FA79D-0246-4C47-B9A0-628545E61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60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2D9698-40DB-4AB0-BD05-36AA0D1E7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14F902-6425-4FA6-93D4-724C523F5F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049BD2-C62A-4E57-B887-C32B05B19F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7E74049-94B3-49AA-8CD7-9172B01C5E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7109F05-4687-4CFD-A436-163973A05E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EAC0CE0-2AB5-4CBD-8E60-2ABDF6570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B3D1275-E8E5-480E-90E1-4EADE740B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BCDE941-E13C-4D42-AF56-C64BB08DF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44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0D95C-0797-4F7D-BC50-20E74033F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6A4E088-2564-49AE-8E4F-8DD392A1C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1D8E9E9-6661-4367-AB64-688C61CDF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15DA628-06E5-4D9C-A79C-DB0B4A4F2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67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F5E2C55-0969-41E2-8FFB-082F86A7F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2CE4470-2816-455C-8E37-FC40595D6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0095C40-48B2-41DD-A014-024576B74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55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5042B5-EF30-4606-8317-A279D26E4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AA24599-6234-48CF-AD9E-314A84EAE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3D57904-A3CD-4307-A279-44285096DA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EA95DA4-8BB1-4E7F-AF48-045C67366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465630F-C522-48EC-9F1F-E5EB23601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721C11B-307E-411A-A095-F9ECC0B47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67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431920-2195-4E28-AA90-D5435E4BA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91F81EF-CBFD-4115-A513-0A50A4CDC8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AC7EBD3-6E69-4898-8DE6-878FC9E5F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E07ABFA-DDA1-49CD-87EA-ED4C5270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580AF6-21B1-4083-AAB1-2DACA204B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60580-281C-47D0-9648-B147512E3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1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CEC1A4-0E58-49C3-B439-240A1A987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D451F3B-FD5E-4E7C-85E3-1969A7FCC1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B9DA68-4033-4F4D-BA02-F06DD5780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2F5F98-4F93-4447-9EB7-B7EBA2455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1C79D1-9967-4DDF-A07B-505B1BB8B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37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0057E58-D846-4199-8F9E-1C0B7031A8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14FF0D0-E51B-4909-9B60-E67E657A9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366614-09B2-4A72-B948-DF23AB34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A4C8D8-0894-4668-A55F-A450833BE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E9E2D4-6B9E-42F2-85D8-22619C9B4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30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hyperlink" Target="https://presentation-creation.ru/" TargetMode="Externa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8E8430-DDB9-4451-9D36-B3AF2E769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E93D94-3035-46FC-A88F-4C3D803A5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C1E060-1FC4-4335-BB7B-E97E627FA9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3E2BF-9ADC-477C-B985-ED6A3FE2C52E}" type="datetimeFigureOut">
              <a:rPr lang="ru-RU" smtClean="0"/>
              <a:t>12.01.2022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DED04A-12F8-4119-ACB5-AA522965E3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F0D0D2-7346-4BE2-B3F5-7DE8403A21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24E6-770A-4943-8DFB-C07B33ECB3B4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21"/>
            <a:extLst>
              <a:ext uri="{FF2B5EF4-FFF2-40B4-BE49-F238E27FC236}">
                <a16:creationId xmlns:a16="http://schemas.microsoft.com/office/drawing/2014/main" id="{43780347-ADC3-4039-95E5-9DAF405C2D48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689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5" r:id="rId3"/>
    <p:sldLayoutId id="2147483667" r:id="rId4"/>
    <p:sldLayoutId id="2147483666" r:id="rId5"/>
    <p:sldLayoutId id="2147483661" r:id="rId6"/>
    <p:sldLayoutId id="2147483662" r:id="rId7"/>
    <p:sldLayoutId id="2147483663" r:id="rId8"/>
    <p:sldLayoutId id="2147483664" r:id="rId9"/>
    <p:sldLayoutId id="2147483650" r:id="rId10"/>
    <p:sldLayoutId id="2147483651" r:id="rId11"/>
    <p:sldLayoutId id="2147483652" r:id="rId12"/>
    <p:sldLayoutId id="2147483653" r:id="rId13"/>
    <p:sldLayoutId id="2147483654" r:id="rId14"/>
    <p:sldLayoutId id="2147483655" r:id="rId15"/>
    <p:sldLayoutId id="2147483656" r:id="rId16"/>
    <p:sldLayoutId id="2147483657" r:id="rId17"/>
    <p:sldLayoutId id="2147483658" r:id="rId18"/>
    <p:sldLayoutId id="2147483659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7A3F9B0-C61E-4C60-847E-58C20F285CD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3A62C24-D04B-48C3-AA2C-139B09BA2CCB}"/>
              </a:ext>
            </a:extLst>
          </p:cNvPr>
          <p:cNvSpPr/>
          <p:nvPr/>
        </p:nvSpPr>
        <p:spPr>
          <a:xfrm>
            <a:off x="1236000" y="683550"/>
            <a:ext cx="9720000" cy="5467500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3550"/>
            <a:ext cx="9144000" cy="776637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Бабстовского сельского поселения Ленинского муниципального района Еврейской автономной области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7">
            <a:extLst>
              <a:ext uri="{FF2B5EF4-FFF2-40B4-BE49-F238E27FC236}">
                <a16:creationId xmlns:a16="http://schemas.microsoft.com/office/drawing/2014/main" id="{E2BDACE4-4494-4579-AE66-C36AE5DA67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3650" y="2248166"/>
            <a:ext cx="9144000" cy="401988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Объекты недвижимости, включенные в Перечень для субъектов малого и среднего предпринимательства и </a:t>
            </a:r>
            <a:r>
              <a:rPr lang="ru-RU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самозанятых</a:t>
            </a: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граждан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2500" b="1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2500" b="1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7677A69-23E8-4468-B0C1-F200BA6A0BB0}"/>
              </a:ext>
            </a:extLst>
          </p:cNvPr>
          <p:cNvSpPr/>
          <p:nvPr/>
        </p:nvSpPr>
        <p:spPr>
          <a:xfrm>
            <a:off x="456450" y="257400"/>
            <a:ext cx="11318400" cy="6366600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E50BDCF-3364-4676-8F19-38DBBD8ED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3975" y="257400"/>
            <a:ext cx="400050" cy="457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561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000" y="1674000"/>
            <a:ext cx="7229917" cy="478460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AE3AC5-8DCB-496C-8E63-AC9FF0F46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9000"/>
            <a:ext cx="12081000" cy="1620000"/>
          </a:xfrm>
        </p:spPr>
        <p:txBody>
          <a:bodyPr>
            <a:noAutofit/>
          </a:bodyPr>
          <a:lstStyle/>
          <a:p>
            <a:pPr algn="ctr"/>
            <a:r>
              <a:rPr lang="ru-RU" sz="34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Расположение объектов муниципального недвижимого (движимого) имущества Бабстовского сельского поселения Ленинского муниципального района ЕАО для предоставления субъектам МСП и самозанятым гражданам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9A41605-339E-4210-9FCA-20A98B9F51F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168" y="3112500"/>
            <a:ext cx="6221196" cy="3932608"/>
          </a:xfrm>
        </p:spPr>
        <p:txBody>
          <a:bodyPr>
            <a:normAutofit/>
          </a:bodyPr>
          <a:lstStyle/>
          <a:p>
            <a:endParaRPr lang="ru-RU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Бабстово - 3 объекта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Горное – 1 объект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7306" y="2079000"/>
            <a:ext cx="5400000" cy="1620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объекта, в том числе </a:t>
            </a:r>
          </a:p>
          <a:p>
            <a:pPr algn="ctr"/>
            <a:r>
              <a:rPr lang="ru-RU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земельных участка</a:t>
            </a:r>
          </a:p>
          <a:p>
            <a:pPr algn="ctr"/>
            <a:r>
              <a:rPr lang="ru-RU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H="1">
            <a:off x="246000" y="3519000"/>
            <a:ext cx="5490000" cy="0"/>
          </a:xfrm>
          <a:prstGeom prst="line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011000" y="3112500"/>
            <a:ext cx="3510000" cy="0"/>
          </a:xfrm>
          <a:prstGeom prst="line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966000" y="2664000"/>
            <a:ext cx="3645000" cy="0"/>
          </a:xfrm>
          <a:prstGeom prst="line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04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9903" y="144000"/>
            <a:ext cx="10515599" cy="1325563"/>
          </a:xfrm>
        </p:spPr>
        <p:txBody>
          <a:bodyPr>
            <a:noAutofit/>
          </a:bodyPr>
          <a:lstStyle/>
          <a:p>
            <a:pPr algn="ctr"/>
            <a:r>
              <a:rPr lang="ru-RU" sz="34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объектов имущества </a:t>
            </a:r>
            <a:br>
              <a:rPr lang="ru-RU" sz="34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Еврейской автономной области для предоставления субъектам МСП и </a:t>
            </a:r>
            <a:r>
              <a:rPr lang="ru-RU" sz="34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самозанятым</a:t>
            </a:r>
            <a:r>
              <a:rPr lang="ru-RU" sz="34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гражданам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599077"/>
              </p:ext>
            </p:extLst>
          </p:nvPr>
        </p:nvGraphicFramePr>
        <p:xfrm>
          <a:off x="849903" y="1239695"/>
          <a:ext cx="10631363" cy="4843604"/>
        </p:xfrm>
        <a:graphic>
          <a:graphicData uri="http://schemas.openxmlformats.org/drawingml/2006/table">
            <a:tbl>
              <a:tblPr>
                <a:effectLst>
                  <a:outerShdw blurRad="444500" dir="5400000" algn="ctr" rotWithShape="0">
                    <a:srgbClr val="000000"/>
                  </a:outerShdw>
                </a:effectLst>
                <a:tableStyleId>{5C22544A-7EE6-4342-B048-85BDC9FD1C3A}</a:tableStyleId>
              </a:tblPr>
              <a:tblGrid>
                <a:gridCol w="986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83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619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69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объекта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Адрес (местоположение)</a:t>
                      </a:r>
                      <a:r>
                        <a:rPr lang="ru-RU" sz="16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объекта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58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Нежилое помещение</a:t>
                      </a:r>
                    </a:p>
                  </a:txBody>
                  <a:tcPr marL="68580" marR="68580" marT="0" marB="0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ЕАО, Ленинский район, с. Бабстово, ул. Ленина, дом 19, пом.19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7446"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участок</a:t>
                      </a:r>
                    </a:p>
                  </a:txBody>
                  <a:tcPr marL="68580" marR="68580" marT="0" marB="0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ЕАО, Ленинский район, с. Бабстово, в 30 м по направлению на север от дома 8 по ул. Советская 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5888"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участок</a:t>
                      </a:r>
                    </a:p>
                  </a:txBody>
                  <a:tcPr marL="68580" marR="68580" marT="0" marB="0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ЕАО, Ленинский район, с. Бабстово, 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 на юг от дома 15 по ул. Ленина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7446"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участок</a:t>
                      </a:r>
                    </a:p>
                  </a:txBody>
                  <a:tcPr marL="68580" marR="68580" marT="0" marB="0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ЕАО, Ленинский район, с. Горное, 25 м на запад от дома 1 по ул. Гаражная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pattFill prst="pct5">
                      <a:fgClr>
                        <a:schemeClr val="accent2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845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1">
            <a:extLst>
              <a:ext uri="{FF2B5EF4-FFF2-40B4-BE49-F238E27FC236}">
                <a16:creationId xmlns:a16="http://schemas.microsoft.com/office/drawing/2014/main" id="{7D973365-E85A-4643-9099-CDA91C9484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1000" y="5139000"/>
            <a:ext cx="11565000" cy="22050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1"/>
                </a:solidFill>
              </a:rPr>
              <a:t>Год постройки : 1969 г.					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1"/>
                </a:solidFill>
              </a:rPr>
              <a:t>Общая площадь объекта: 64,2 кв. м.			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1"/>
                </a:solidFill>
              </a:rPr>
              <a:t> Помещение расположено: 1 этаж, № 19,  жилого дома , 4 этажа, назначение: магазин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1"/>
                </a:solidFill>
              </a:rPr>
              <a:t> Право собственности: МО « Бабстовское сельское поселение» Ленинского муниципального района ЕАО	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1"/>
                </a:solidFill>
              </a:rPr>
              <a:t>							</a:t>
            </a:r>
          </a:p>
          <a:p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38022A2A-50B5-4871-A59F-ABCA1427D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000" y="459000"/>
            <a:ext cx="10515600" cy="917937"/>
          </a:xfrm>
        </p:spPr>
        <p:txBody>
          <a:bodyPr>
            <a:noAutofit/>
          </a:bodyPr>
          <a:lstStyle/>
          <a:p>
            <a:pPr algn="ctr"/>
            <a:r>
              <a:rPr lang="ru-RU" sz="3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Нежилое помещение в многоквартирном  жилом доме,</a:t>
            </a:r>
            <a:br>
              <a:rPr lang="ru-RU" sz="3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ЕАО, Ленинский район, с. Бабстово, ул. Ленина , д. 19, пом.19</a:t>
            </a:r>
            <a:br>
              <a:rPr lang="ru-RU" sz="3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78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cdn.pixabay.com/photo/2017/03/07/18/45/landscape-2124952_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992" y="0"/>
            <a:ext cx="12192000" cy="81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7D973365-E85A-4643-9099-CDA91C9484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6000" y="684000"/>
            <a:ext cx="11565000" cy="3780000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chemeClr val="bg1"/>
                </a:solidFill>
              </a:rPr>
              <a:t>		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38022A2A-50B5-4871-A59F-ABCA1427D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9557"/>
            <a:ext cx="10515600" cy="917937"/>
          </a:xfrm>
        </p:spPr>
        <p:txBody>
          <a:bodyPr>
            <a:noAutofit/>
          </a:bodyPr>
          <a:lstStyle/>
          <a:p>
            <a:pPr algn="ctr"/>
            <a:r>
              <a:rPr lang="ru-RU" sz="3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Земельные </a:t>
            </a:r>
            <a:r>
              <a:rPr lang="ru-RU" sz="3400" dirty="0">
                <a:solidFill>
                  <a:schemeClr val="tx2"/>
                </a:solidFill>
                <a:effectLst>
                  <a:glow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участки</a:t>
            </a:r>
            <a:br>
              <a:rPr lang="ru-RU" sz="3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6185" y="704917"/>
            <a:ext cx="11564815" cy="23158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ffectLst>
            <a:glow rad="127000">
              <a:schemeClr val="accent1">
                <a:alpha val="96000"/>
              </a:schemeClr>
            </a:glow>
            <a:outerShdw blurRad="50800" dist="50800" dir="5400000" algn="ctr" rotWithShape="0">
              <a:schemeClr val="accent4"/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Земельный участок: ЕАО </a:t>
            </a: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Ленинский</a:t>
            </a:r>
            <a:r>
              <a:rPr lang="ru-RU" sz="14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район, с. </a:t>
            </a: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Бабстово</a:t>
            </a:r>
            <a:r>
              <a:rPr lang="ru-RU" sz="14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, в 30 м. по направлению на </a:t>
            </a: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север</a:t>
            </a:r>
            <a:r>
              <a:rPr lang="ru-RU" sz="14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от </a:t>
            </a: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дома</a:t>
            </a:r>
            <a:r>
              <a:rPr lang="ru-RU" sz="14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8 по ул. </a:t>
            </a: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Советская</a:t>
            </a:r>
            <a:endParaRPr lang="ru-RU" sz="1400" dirty="0">
              <a:effectLst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Кадастровый номер: 79:03:1400012:310; площадь земельного участка: </a:t>
            </a: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3307</a:t>
            </a:r>
            <a:r>
              <a:rPr lang="ru-RU" sz="14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кв. м., земли населенных пунктов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Земельный участок: ЕАО, Ленинский район, с. Бабстово,  10 м, по направления на юг от  дома 15 по ул. Ленина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79:03:1400005:60; площадь земельного участка 1392 кв. м., земли населенных пунктов</a:t>
            </a:r>
            <a:endParaRPr lang="ru-RU" sz="140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</a:t>
            </a:r>
            <a:r>
              <a:rPr lang="ru-RU" sz="1400" dirty="0"/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участок: </a:t>
            </a: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ЕАО, Ленинский  район, с. Горное,  25 м, по направлению на запад от дома 1 по ул. Полевая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79:03:1900001:363, площадь земельного участка 5731 кв. м., земли населенных пунктов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27881" y="3966224"/>
            <a:ext cx="11583119" cy="288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227879" y="1341631"/>
            <a:ext cx="11583119" cy="57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227880" y="2023427"/>
            <a:ext cx="11583119" cy="23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27881" y="3311724"/>
            <a:ext cx="11583119" cy="109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238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1">
            <a:extLst>
              <a:ext uri="{FF2B5EF4-FFF2-40B4-BE49-F238E27FC236}">
                <a16:creationId xmlns:a16="http://schemas.microsoft.com/office/drawing/2014/main" id="{2038F74A-EA8F-439E-9748-492716191358}"/>
              </a:ext>
            </a:extLst>
          </p:cNvPr>
          <p:cNvSpPr txBox="1">
            <a:spLocks/>
          </p:cNvSpPr>
          <p:nvPr/>
        </p:nvSpPr>
        <p:spPr>
          <a:xfrm>
            <a:off x="536820" y="2557844"/>
            <a:ext cx="3883104" cy="170572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1600" dirty="0">
              <a:solidFill>
                <a:schemeClr val="accent1"/>
              </a:solidFill>
            </a:endParaRPr>
          </a:p>
        </p:txBody>
      </p:sp>
      <p:sp>
        <p:nvSpPr>
          <p:cNvPr id="12" name="Заголовок 10">
            <a:extLst>
              <a:ext uri="{FF2B5EF4-FFF2-40B4-BE49-F238E27FC236}">
                <a16:creationId xmlns:a16="http://schemas.microsoft.com/office/drawing/2014/main" id="{38022A2A-50B5-4871-A59F-ABCA1427D715}"/>
              </a:ext>
            </a:extLst>
          </p:cNvPr>
          <p:cNvSpPr txBox="1">
            <a:spLocks/>
          </p:cNvSpPr>
          <p:nvPr/>
        </p:nvSpPr>
        <p:spPr>
          <a:xfrm>
            <a:off x="2631000" y="547493"/>
            <a:ext cx="4693979" cy="4279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ru-RU" sz="1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Контактные данные</a:t>
            </a:r>
            <a:br>
              <a:rPr lang="ru-RU" sz="3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6000" y="1327096"/>
            <a:ext cx="7346793" cy="23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sz="14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Для получения дополнительной информации Вы можете обратиться в администрацию Бабстовского сельского поселения Ленинского муниципального района Еврейской автономной области по адресу: ул. Огородняя,2, с. Бабстово, Ленинский район, ЕАО.</a:t>
            </a:r>
          </a:p>
          <a:p>
            <a:pPr indent="360000" algn="just">
              <a:lnSpc>
                <a:spcPct val="150000"/>
              </a:lnSpc>
            </a:pPr>
            <a:r>
              <a:rPr lang="ru-RU" sz="14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Контактные лица: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Кочергин Юрий Николаевич ,</a:t>
            </a:r>
            <a:r>
              <a:rPr lang="en-US" sz="14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заместитель главы администрации Бабстовского сельского поселения  Телефон </a:t>
            </a:r>
            <a:r>
              <a:rPr lang="ru-RU" sz="1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(42663) 39-2-31</a:t>
            </a:r>
            <a:endParaRPr lang="ru-RU" sz="1400" dirty="0">
              <a:solidFill>
                <a:schemeClr val="accent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1400" dirty="0">
              <a:solidFill>
                <a:schemeClr val="accent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69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Другая 2">
      <a:dk1>
        <a:sysClr val="windowText" lastClr="000000"/>
      </a:dk1>
      <a:lt1>
        <a:sysClr val="window" lastClr="FFFFFF"/>
      </a:lt1>
      <a:dk2>
        <a:srgbClr val="025373"/>
      </a:dk2>
      <a:lt2>
        <a:srgbClr val="E7E6E6"/>
      </a:lt2>
      <a:accent1>
        <a:srgbClr val="025373"/>
      </a:accent1>
      <a:accent2>
        <a:srgbClr val="0378A6"/>
      </a:accent2>
      <a:accent3>
        <a:srgbClr val="F2CB05"/>
      </a:accent3>
      <a:accent4>
        <a:srgbClr val="D6D6D6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472</Words>
  <Application>Microsoft Office PowerPoint</Application>
  <PresentationFormat>Широкоэкранный</PresentationFormat>
  <Paragraphs>48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Wingdings</vt:lpstr>
      <vt:lpstr>Тема Office</vt:lpstr>
      <vt:lpstr>Администрация Бабстовского сельского поселения Ленинского муниципального района Еврейской автономной области</vt:lpstr>
      <vt:lpstr>Расположение объектов муниципального недвижимого (движимого) имущества Бабстовского сельского поселения Ленинского муниципального района ЕАО для предоставления субъектам МСП и самозанятым гражданам</vt:lpstr>
      <vt:lpstr>Перечень объектов имущества  Еврейской автономной области для предоставления субъектам МСП и самозанятым гражданам </vt:lpstr>
      <vt:lpstr>Нежилое помещение в многоквартирном  жилом доме, ЕАО, Ленинский район, с. Бабстово, ул. Ленина , д. 19, пом.19 </vt:lpstr>
      <vt:lpstr>Земельные участки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днс</cp:lastModifiedBy>
  <cp:revision>77</cp:revision>
  <dcterms:created xsi:type="dcterms:W3CDTF">2020-06-21T13:18:43Z</dcterms:created>
  <dcterms:modified xsi:type="dcterms:W3CDTF">2022-01-12T05:05:41Z</dcterms:modified>
</cp:coreProperties>
</file>