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7" r:id="rId5"/>
    <p:sldId id="268" r:id="rId6"/>
    <p:sldId id="264" r:id="rId7"/>
    <p:sldId id="262" r:id="rId8"/>
    <p:sldId id="261" r:id="rId9"/>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424E"/>
    <a:srgbClr val="00C800"/>
    <a:srgbClr val="006E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18" autoAdjust="0"/>
    <p:restoredTop sz="94624" autoAdjust="0"/>
  </p:normalViewPr>
  <p:slideViewPr>
    <p:cSldViewPr snapToGrid="0" snapToObjects="1">
      <p:cViewPr varScale="1">
        <p:scale>
          <a:sx n="92" d="100"/>
          <a:sy n="92" d="100"/>
        </p:scale>
        <p:origin x="-222"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F56D00D-92EC-4D13-92C4-6581EEB7938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0BF5B91-2F5C-429D-94EF-D0BC8AC383B1}" type="datetimeFigureOut">
              <a:rPr lang="ru-RU" smtClean="0"/>
              <a:pPr/>
              <a:t>04.06.2021</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F56D00D-92EC-4D13-92C4-6581EEB7938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493763"/>
            <a:ext cx="7772400" cy="1322301"/>
          </a:xfrm>
        </p:spPr>
        <p:txBody>
          <a:bodyPr>
            <a:normAutofit/>
          </a:bodyPr>
          <a:lstStyle/>
          <a:p>
            <a:r>
              <a:rPr lang="ru-RU" sz="2000" b="1" dirty="0" smtClean="0">
                <a:solidFill>
                  <a:srgbClr val="3D424E"/>
                </a:solidFill>
                <a:latin typeface="Times New Roman" pitchFamily="18" charset="0"/>
                <a:cs typeface="Times New Roman" pitchFamily="18" charset="0"/>
              </a:rPr>
              <a:t>ПРЕЗЕНТАЦИЯ ПРОЕКТА</a:t>
            </a:r>
            <a:br>
              <a:rPr lang="ru-RU" sz="2000" b="1" dirty="0" smtClean="0">
                <a:solidFill>
                  <a:srgbClr val="3D424E"/>
                </a:solidFill>
                <a:latin typeface="Times New Roman" pitchFamily="18" charset="0"/>
                <a:cs typeface="Times New Roman" pitchFamily="18" charset="0"/>
              </a:rPr>
            </a:br>
            <a:r>
              <a:rPr lang="ru-RU" sz="2000" b="1" dirty="0" smtClean="0">
                <a:solidFill>
                  <a:srgbClr val="3D424E"/>
                </a:solidFill>
                <a:latin typeface="Times New Roman" pitchFamily="18" charset="0"/>
                <a:cs typeface="Times New Roman" pitchFamily="18" charset="0"/>
              </a:rPr>
              <a:t/>
            </a:r>
            <a:br>
              <a:rPr lang="ru-RU" sz="2000" b="1" dirty="0" smtClean="0">
                <a:solidFill>
                  <a:srgbClr val="3D424E"/>
                </a:solidFill>
                <a:latin typeface="Times New Roman" pitchFamily="18" charset="0"/>
                <a:cs typeface="Times New Roman" pitchFamily="18" charset="0"/>
              </a:rPr>
            </a:br>
            <a:r>
              <a:rPr lang="ru-RU" sz="2000" b="1" dirty="0" smtClean="0">
                <a:solidFill>
                  <a:srgbClr val="3D424E"/>
                </a:solidFill>
                <a:latin typeface="Times New Roman" pitchFamily="18" charset="0"/>
                <a:cs typeface="Times New Roman" pitchFamily="18" charset="0"/>
              </a:rPr>
              <a:t>«Текущий ремонт дворовой территории по ул. Ленина д.21- д.23 с. Бабстово»</a:t>
            </a:r>
            <a:endParaRPr lang="ru-RU" sz="2000" b="1" dirty="0">
              <a:solidFill>
                <a:srgbClr val="3D424E"/>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403648" y="3397826"/>
            <a:ext cx="6400800" cy="964139"/>
          </a:xfrm>
        </p:spPr>
        <p:txBody>
          <a:bodyPr>
            <a:normAutofit/>
          </a:bodyPr>
          <a:lstStyle/>
          <a:p>
            <a:r>
              <a:rPr lang="ru-RU" sz="1800" dirty="0" smtClean="0">
                <a:solidFill>
                  <a:srgbClr val="3D424E"/>
                </a:solidFill>
                <a:latin typeface="Times New Roman" pitchFamily="18" charset="0"/>
                <a:ea typeface="+mj-ea"/>
                <a:cs typeface="Times New Roman" pitchFamily="18" charset="0"/>
              </a:rPr>
              <a:t>село Бабстово Ленинский муниципальный район Еврейская автономная область</a:t>
            </a:r>
            <a:endParaRPr lang="ru-RU" sz="1800" dirty="0">
              <a:solidFill>
                <a:srgbClr val="3D424E"/>
              </a:solidFill>
              <a:latin typeface="Times New Roman" pitchFamily="18" charset="0"/>
              <a:ea typeface="+mj-ea"/>
              <a:cs typeface="Times New Roman" pitchFamily="18" charset="0"/>
            </a:endParaRPr>
          </a:p>
        </p:txBody>
      </p:sp>
      <p:pic>
        <p:nvPicPr>
          <p:cNvPr id="1027" name="Picture 3"/>
          <p:cNvPicPr>
            <a:picLocks noChangeAspect="1" noChangeArrowheads="1"/>
          </p:cNvPicPr>
          <p:nvPr/>
        </p:nvPicPr>
        <p:blipFill>
          <a:blip r:embed="rId2" cstate="print"/>
          <a:srcRect/>
          <a:stretch>
            <a:fillRect/>
          </a:stretch>
        </p:blipFill>
        <p:spPr bwMode="auto">
          <a:xfrm>
            <a:off x="7579623" y="74142"/>
            <a:ext cx="1419621" cy="1419621"/>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1" y="0"/>
            <a:ext cx="2699792" cy="1225057"/>
          </a:xfrm>
          <a:prstGeom prst="rect">
            <a:avLst/>
          </a:prstGeom>
          <a:noFill/>
          <a:ln w="9525">
            <a:noFill/>
            <a:miter lim="800000"/>
            <a:headEnd/>
            <a:tailEnd/>
          </a:ln>
          <a:effectLst/>
        </p:spPr>
      </p:pic>
      <p:sp>
        <p:nvSpPr>
          <p:cNvPr id="9" name="Прямоугольник 8"/>
          <p:cNvSpPr/>
          <p:nvPr/>
        </p:nvSpPr>
        <p:spPr>
          <a:xfrm>
            <a:off x="5444837" y="4361966"/>
            <a:ext cx="3554408" cy="369332"/>
          </a:xfrm>
          <a:prstGeom prst="rect">
            <a:avLst/>
          </a:prstGeom>
        </p:spPr>
        <p:txBody>
          <a:bodyPr wrap="square">
            <a:spAutoFit/>
          </a:bodyPr>
          <a:lstStyle/>
          <a:p>
            <a:r>
              <a:rPr lang="en-US" dirty="0" smtClean="0">
                <a:solidFill>
                  <a:srgbClr val="3D424E"/>
                </a:solidFill>
                <a:latin typeface="DINPro-Regular" pitchFamily="50" charset="0"/>
              </a:rPr>
              <a:t>#</a:t>
            </a:r>
            <a:r>
              <a:rPr lang="ru-RU" dirty="0" smtClean="0">
                <a:solidFill>
                  <a:srgbClr val="3D424E"/>
                </a:solidFill>
                <a:latin typeface="Times New Roman" pitchFamily="18" charset="0"/>
                <a:cs typeface="Times New Roman" pitchFamily="18" charset="0"/>
              </a:rPr>
              <a:t>города меняются для нас</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ctrTitle"/>
          </p:nvPr>
        </p:nvSpPr>
        <p:spPr>
          <a:xfrm>
            <a:off x="755576" y="195487"/>
            <a:ext cx="7700392" cy="720080"/>
          </a:xfrm>
        </p:spPr>
        <p:txBody>
          <a:bodyPr>
            <a:normAutofit/>
          </a:bodyPr>
          <a:lstStyle/>
          <a:p>
            <a:pPr algn="l"/>
            <a:r>
              <a:rPr lang="ru-RU" sz="1800" dirty="0" smtClean="0">
                <a:solidFill>
                  <a:srgbClr val="3D424E"/>
                </a:solidFill>
                <a:latin typeface="DINPro-Medium" pitchFamily="50" charset="0"/>
              </a:rPr>
              <a:t>ОБЩАЯ ИНФОРМАЦИЯ</a:t>
            </a:r>
            <a:endParaRPr lang="ru-RU" sz="1800" dirty="0">
              <a:solidFill>
                <a:srgbClr val="3D424E"/>
              </a:solidFill>
              <a:latin typeface="DINPro-Medium" pitchFamily="50" charset="0"/>
            </a:endParaRPr>
          </a:p>
        </p:txBody>
      </p:sp>
      <p:sp>
        <p:nvSpPr>
          <p:cNvPr id="3" name="Подзаголовок 2"/>
          <p:cNvSpPr>
            <a:spLocks noGrp="1"/>
          </p:cNvSpPr>
          <p:nvPr>
            <p:ph type="subTitle" idx="1"/>
          </p:nvPr>
        </p:nvSpPr>
        <p:spPr>
          <a:xfrm>
            <a:off x="323528" y="915567"/>
            <a:ext cx="8496944" cy="3729169"/>
          </a:xfrm>
        </p:spPr>
        <p:txBody>
          <a:bodyPr>
            <a:normAutofit fontScale="32500" lnSpcReduction="20000"/>
          </a:bodyPr>
          <a:lstStyle/>
          <a:p>
            <a:pPr algn="l">
              <a:lnSpc>
                <a:spcPct val="150000"/>
              </a:lnSpc>
            </a:pPr>
            <a:r>
              <a:rPr lang="ru-RU" sz="4000" dirty="0" smtClean="0">
                <a:solidFill>
                  <a:srgbClr val="3D424E"/>
                </a:solidFill>
                <a:latin typeface="Times New Roman" pitchFamily="18" charset="0"/>
                <a:cs typeface="Times New Roman" pitchFamily="18" charset="0"/>
              </a:rPr>
              <a:t>НАЗВАНИЕ ПРОЕКТА: «Текущий ремонт дворовой территории»</a:t>
            </a:r>
          </a:p>
          <a:p>
            <a:pPr algn="l">
              <a:lnSpc>
                <a:spcPct val="150000"/>
              </a:lnSpc>
            </a:pPr>
            <a:r>
              <a:rPr lang="ru-RU" sz="4000" dirty="0" smtClean="0">
                <a:solidFill>
                  <a:srgbClr val="3D424E"/>
                </a:solidFill>
                <a:latin typeface="Times New Roman" pitchFamily="18" charset="0"/>
                <a:cs typeface="Times New Roman" pitchFamily="18" charset="0"/>
              </a:rPr>
              <a:t>МЕСТОПОЛОЖЕНИЕ: ул. Ленина д. 21-23 с. Бабстово, Ленинский район, Еврейская автономная область</a:t>
            </a:r>
          </a:p>
          <a:p>
            <a:pPr algn="l">
              <a:lnSpc>
                <a:spcPct val="150000"/>
              </a:lnSpc>
            </a:pPr>
            <a:r>
              <a:rPr lang="ru-RU" sz="4000" dirty="0" smtClean="0">
                <a:solidFill>
                  <a:srgbClr val="3D424E"/>
                </a:solidFill>
                <a:latin typeface="Times New Roman" pitchFamily="18" charset="0"/>
                <a:cs typeface="Times New Roman" pitchFamily="18" charset="0"/>
              </a:rPr>
              <a:t>ОБОСНОВАНИЕ НЕОБХОДИМОСТИ БЛАГОУСТРОЙСТВА:.</a:t>
            </a:r>
          </a:p>
          <a:p>
            <a:pPr algn="l">
              <a:lnSpc>
                <a:spcPct val="150000"/>
              </a:lnSpc>
            </a:pPr>
            <a:r>
              <a:rPr lang="ru-RU" sz="4000" dirty="0" smtClean="0">
                <a:latin typeface="Times New Roman" pitchFamily="18" charset="0"/>
                <a:cs typeface="Times New Roman" pitchFamily="18" charset="0"/>
              </a:rPr>
              <a:t>Одним из приоритетов реализации программы является обеспечение надлежащего технического и санитарно-гигиенического состояния дворовых территорий многоквартирных домов и мест массового пребывания населения, создание комфортной территории для жизнедеятельности населения. Реализация Программы позволит создать на дворовых территориях многоквартирных домов условия, благоприятно влияющие на психологическое состояние человека, повысить комфортность проживания жителей, обеспечить более эффективную эксплуатацию жилых домов, сформировать активную гражданскую позицию населения посредством его участия в благоустройстве внутридворовых территорий, повысить уровень и качество жизни жителей поселения. Благоустройство дворовых территорий и общественных территорий муниципального образования позволит поддержать их в удовлетворительном состоянии, повысить уровень благоустройства, выполнить архитектурнопланировочную организацию территорий, обеспечить здоровые условия отдыха и жизни жителей.</a:t>
            </a:r>
          </a:p>
          <a:p>
            <a:pPr algn="just"/>
            <a:r>
              <a:rPr lang="ru-RU" sz="2500" dirty="0" smtClean="0">
                <a:latin typeface="Times New Roman" pitchFamily="18" charset="0"/>
                <a:cs typeface="Times New Roman" pitchFamily="18" charset="0"/>
              </a:rPr>
              <a:t> </a:t>
            </a:r>
          </a:p>
          <a:p>
            <a:pPr algn="l">
              <a:lnSpc>
                <a:spcPct val="150000"/>
              </a:lnSpc>
            </a:pPr>
            <a:endParaRPr lang="ru-RU" sz="1400" dirty="0" smtClean="0">
              <a:solidFill>
                <a:srgbClr val="3D424E"/>
              </a:solidFill>
              <a:latin typeface="Cera Pro" pitchFamily="2" charset="0"/>
              <a:cs typeface="Calibri Light" panose="020F0302020204030204" pitchFamily="34" charset="0"/>
            </a:endParaRPr>
          </a:p>
          <a:p>
            <a:pPr>
              <a:lnSpc>
                <a:spcPct val="150000"/>
              </a:lnSpc>
            </a:pPr>
            <a:endParaRPr lang="ru-RU" sz="1400" dirty="0">
              <a:solidFill>
                <a:srgbClr val="3D424E"/>
              </a:solidFill>
              <a:latin typeface="Cera Pro" pitchFamily="2" charset="0"/>
            </a:endParaRPr>
          </a:p>
        </p:txBody>
      </p:sp>
      <p:sp>
        <p:nvSpPr>
          <p:cNvPr id="12"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2</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ctrTitle"/>
          </p:nvPr>
        </p:nvSpPr>
        <p:spPr>
          <a:xfrm>
            <a:off x="755576" y="195487"/>
            <a:ext cx="7700392" cy="720080"/>
          </a:xfrm>
        </p:spPr>
        <p:txBody>
          <a:bodyPr>
            <a:normAutofit/>
          </a:bodyPr>
          <a:lstStyle/>
          <a:p>
            <a:pPr algn="l"/>
            <a:r>
              <a:rPr lang="ru-RU" sz="1800" dirty="0" smtClean="0">
                <a:solidFill>
                  <a:srgbClr val="3D424E"/>
                </a:solidFill>
                <a:latin typeface="DINPro-Medium" pitchFamily="50" charset="0"/>
              </a:rPr>
              <a:t>СИТУАЦИОННЫЙ ПЛАН</a:t>
            </a:r>
            <a:endParaRPr lang="ru-RU" sz="1800" dirty="0">
              <a:solidFill>
                <a:srgbClr val="3D424E"/>
              </a:solidFill>
              <a:latin typeface="DINPro-Medium" pitchFamily="50" charset="0"/>
            </a:endParaRPr>
          </a:p>
        </p:txBody>
      </p:sp>
      <p:sp>
        <p:nvSpPr>
          <p:cNvPr id="22"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noProof="0" dirty="0" smtClean="0">
                <a:solidFill>
                  <a:srgbClr val="3D424E"/>
                </a:solidFill>
                <a:latin typeface="DINPro-Medium" pitchFamily="50" charset="0"/>
                <a:ea typeface="+mj-ea"/>
                <a:cs typeface="+mj-cs"/>
              </a:rPr>
              <a:t>3</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sp>
        <p:nvSpPr>
          <p:cNvPr id="9" name="Прямоугольник 8"/>
          <p:cNvSpPr/>
          <p:nvPr/>
        </p:nvSpPr>
        <p:spPr>
          <a:xfrm>
            <a:off x="755576" y="1091045"/>
            <a:ext cx="8024741" cy="3539430"/>
          </a:xfrm>
          <a:prstGeom prst="rect">
            <a:avLst/>
          </a:prstGeom>
        </p:spPr>
        <p:txBody>
          <a:bodyPr wrap="square">
            <a:spAutoFit/>
          </a:bodyPr>
          <a:lstStyle/>
          <a:p>
            <a:pPr algn="just"/>
            <a:r>
              <a:rPr lang="ru-RU" sz="1400" dirty="0" smtClean="0">
                <a:latin typeface="Times New Roman" pitchFamily="18" charset="0"/>
                <a:cs typeface="Times New Roman" pitchFamily="18" charset="0"/>
              </a:rPr>
              <a:t>Бабстовское сельское поселение  включает в себя 4 населенных пункта.</a:t>
            </a:r>
          </a:p>
          <a:p>
            <a:pPr algn="just"/>
            <a:r>
              <a:rPr lang="ru-RU" sz="1400" dirty="0" smtClean="0">
                <a:latin typeface="Times New Roman" pitchFamily="18" charset="0"/>
                <a:cs typeface="Times New Roman" pitchFamily="18" charset="0"/>
              </a:rPr>
              <a:t> Населенные пункты удалены друг от друга и от административного центра поселения. В последние годы в поселении проводилась целенаправленная работа по благоустройству и социальному развитию населённых пунктов. В то же время в вопросах благоустройства территории поселения имеется ряд проблем. </a:t>
            </a:r>
          </a:p>
          <a:p>
            <a:pPr algn="just"/>
            <a:r>
              <a:rPr lang="ru-RU" sz="1400" dirty="0" smtClean="0">
                <a:latin typeface="Times New Roman" pitchFamily="18" charset="0"/>
                <a:cs typeface="Times New Roman" pitchFamily="18" charset="0"/>
              </a:rPr>
              <a:t>Результаты обследования дворовых территорий показали, что пришло в негодность покрытие тротуаров и внутридворовых проездов, в большинстве дворов отсутствует необходимый набор МАФов,  ограждение территории  пришло в неприглядный вид, отсутствуют парковочные места.</a:t>
            </a:r>
          </a:p>
          <a:p>
            <a:pPr lvl="0" algn="just"/>
            <a:r>
              <a:rPr lang="ru-RU" sz="1400" dirty="0" smtClean="0">
                <a:latin typeface="Times New Roman" pitchFamily="18" charset="0"/>
                <a:cs typeface="Times New Roman" pitchFamily="18" charset="0"/>
              </a:rPr>
              <a:t>Благодаря сплоченной работе администрации и местного населения был проведен конкурс по выбору дворовой территорий, подлежащей благоустройству в 2021 году.</a:t>
            </a:r>
          </a:p>
          <a:p>
            <a:pPr algn="just"/>
            <a:r>
              <a:rPr lang="ru-RU" sz="1400" dirty="0" smtClean="0">
                <a:latin typeface="Times New Roman" pitchFamily="18" charset="0"/>
                <a:cs typeface="Times New Roman" pitchFamily="18" charset="0"/>
              </a:rPr>
              <a:t> Администрацией поселения  разработан и утвержден локально-сметный расчет и дизайн проект по текущему ремонту дворовой территории по ул. Ленина д.21-23 в с. Бабстово.</a:t>
            </a:r>
          </a:p>
          <a:p>
            <a:pPr algn="just"/>
            <a:endParaRPr lang="en-US" sz="1400" dirty="0" smtClean="0">
              <a:latin typeface="Times New Roman" pitchFamily="18" charset="0"/>
              <a:cs typeface="Times New Roman" pitchFamily="18" charset="0"/>
            </a:endParaRPr>
          </a:p>
          <a:p>
            <a:pPr algn="just"/>
            <a:r>
              <a:rPr lang="ru-RU" sz="1400" dirty="0" smtClean="0">
                <a:latin typeface="Times New Roman" pitchFamily="18" charset="0"/>
                <a:cs typeface="Times New Roman" pitchFamily="18" charset="0"/>
              </a:rPr>
              <a:t>Выполнение всего комплекса работ, предусмотренных муниципальной программой, создаст условия для благоустроенности и придания привлекательности объектам общественного использования дворовой территории</a:t>
            </a:r>
            <a:r>
              <a:rPr lang="ru-RU" sz="1300" dirty="0" smtClean="0">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title"/>
          </p:nvPr>
        </p:nvSpPr>
        <p:spPr/>
        <p:txBody>
          <a:bodyPr>
            <a:normAutofit/>
          </a:bodyPr>
          <a:lstStyle/>
          <a:p>
            <a:pPr algn="l"/>
            <a:r>
              <a:rPr lang="ru-RU" sz="1800" dirty="0">
                <a:solidFill>
                  <a:srgbClr val="3D424E"/>
                </a:solidFill>
                <a:latin typeface="DINPro-Medium" pitchFamily="50" charset="0"/>
              </a:rPr>
              <a:t> </a:t>
            </a:r>
            <a:r>
              <a:rPr lang="ru-RU" sz="1800" dirty="0" smtClean="0">
                <a:solidFill>
                  <a:srgbClr val="3D424E"/>
                </a:solidFill>
                <a:latin typeface="DINPro-Medium" pitchFamily="50" charset="0"/>
              </a:rPr>
              <a:t>   ФОТОФИКСАЦИЯ </a:t>
            </a:r>
            <a:r>
              <a:rPr lang="ru-RU" sz="1800" dirty="0">
                <a:solidFill>
                  <a:srgbClr val="3D424E"/>
                </a:solidFill>
                <a:latin typeface="DINPro-Medium" pitchFamily="50" charset="0"/>
              </a:rPr>
              <a:t>ЗАВЕРШЕННОГО ОБЪЕКТА БЛАГОУСТРОЙСТВА</a:t>
            </a:r>
          </a:p>
        </p:txBody>
      </p:sp>
      <p:sp>
        <p:nvSpPr>
          <p:cNvPr id="21" name="Подзаголовок 2"/>
          <p:cNvSpPr txBox="1">
            <a:spLocks/>
          </p:cNvSpPr>
          <p:nvPr/>
        </p:nvSpPr>
        <p:spPr>
          <a:xfrm>
            <a:off x="6183541" y="3853542"/>
            <a:ext cx="2636931" cy="1001486"/>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100" b="0" i="0" u="none" strike="noStrike" kern="1200" cap="none" spc="0" normalizeH="0" baseline="0" noProof="0" smtClean="0">
                <a:ln>
                  <a:noFill/>
                </a:ln>
                <a:solidFill>
                  <a:srgbClr val="3D424E"/>
                </a:solidFill>
                <a:effectLst/>
                <a:uLnTx/>
                <a:uFillTx/>
                <a:latin typeface="Cera Pro" pitchFamily="2" charset="0"/>
                <a:ea typeface="+mn-ea"/>
                <a:cs typeface="+mn-cs"/>
              </a:rPr>
              <a:t>Комментарий при необходимости</a:t>
            </a:r>
            <a:endParaRPr kumimoji="0" lang="ru-RU" sz="1100" b="0" i="0" u="none" strike="noStrike" kern="1200" cap="none" spc="0" normalizeH="0" baseline="0" noProof="0" dirty="0">
              <a:ln>
                <a:noFill/>
              </a:ln>
              <a:solidFill>
                <a:srgbClr val="3D424E"/>
              </a:solidFill>
              <a:effectLst/>
              <a:uLnTx/>
              <a:uFillTx/>
              <a:latin typeface="Cera Pro" pitchFamily="2" charset="0"/>
              <a:ea typeface="+mn-ea"/>
              <a:cs typeface="+mn-cs"/>
            </a:endParaRPr>
          </a:p>
        </p:txBody>
      </p:sp>
      <p:sp>
        <p:nvSpPr>
          <p:cNvPr id="22"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4</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pic>
        <p:nvPicPr>
          <p:cNvPr id="3" name="Picture 2" descr="C:\Users\Admin\Desktop\Рисунок1.png"/>
          <p:cNvPicPr>
            <a:picLocks noGrp="1" noChangeAspect="1" noChangeArrowheads="1"/>
          </p:cNvPicPr>
          <p:nvPr>
            <p:ph sz="half" idx="2"/>
          </p:nvPr>
        </p:nvPicPr>
        <p:blipFill>
          <a:blip r:embed="rId3" cstate="print"/>
          <a:srcRect/>
          <a:stretch>
            <a:fillRect/>
          </a:stretch>
        </p:blipFill>
        <p:spPr bwMode="auto">
          <a:xfrm>
            <a:off x="4752254" y="1200150"/>
            <a:ext cx="3830492" cy="3394075"/>
          </a:xfrm>
          <a:prstGeom prst="rect">
            <a:avLst/>
          </a:prstGeom>
          <a:noFill/>
        </p:spPr>
      </p:pic>
      <p:pic>
        <p:nvPicPr>
          <p:cNvPr id="1026" name="Picture 2" descr="C:\Users\Admin\Desktop\ФОТО РАБОТ -КОНТРАКТЫ-Презентации\Ленина 21-23\IMG_20210604_155557.jpg"/>
          <p:cNvPicPr>
            <a:picLocks noGrp="1" noChangeAspect="1" noChangeArrowheads="1"/>
          </p:cNvPicPr>
          <p:nvPr>
            <p:ph sz="half" idx="1"/>
          </p:nvPr>
        </p:nvPicPr>
        <p:blipFill>
          <a:blip r:embed="rId4"/>
          <a:srcRect/>
          <a:stretch>
            <a:fillRect/>
          </a:stretch>
        </p:blipFill>
        <p:spPr bwMode="auto">
          <a:xfrm>
            <a:off x="755576" y="1200150"/>
            <a:ext cx="3826815" cy="339407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title"/>
          </p:nvPr>
        </p:nvSpPr>
        <p:spPr/>
        <p:txBody>
          <a:bodyPr>
            <a:normAutofit/>
          </a:bodyPr>
          <a:lstStyle/>
          <a:p>
            <a:pPr algn="l"/>
            <a:r>
              <a:rPr lang="ru-RU" sz="1800" dirty="0" smtClean="0">
                <a:solidFill>
                  <a:srgbClr val="3D424E"/>
                </a:solidFill>
                <a:latin typeface="DINPro-Medium" pitchFamily="50" charset="0"/>
              </a:rPr>
              <a:t>   ФОТОФИКСАЦИЯ ЗАВЕРШЕННОГО ОБЪЕКТА БЛАГОУСТРОЙСТВА </a:t>
            </a:r>
            <a:endParaRPr lang="ru-RU" sz="1800" dirty="0">
              <a:solidFill>
                <a:srgbClr val="3D424E"/>
              </a:solidFill>
              <a:latin typeface="DINPro-Medium" pitchFamily="50" charset="0"/>
            </a:endParaRPr>
          </a:p>
        </p:txBody>
      </p:sp>
      <p:sp>
        <p:nvSpPr>
          <p:cNvPr id="21" name="Подзаголовок 2"/>
          <p:cNvSpPr txBox="1">
            <a:spLocks/>
          </p:cNvSpPr>
          <p:nvPr/>
        </p:nvSpPr>
        <p:spPr>
          <a:xfrm>
            <a:off x="6183541" y="3853542"/>
            <a:ext cx="2636931" cy="1001486"/>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100" b="0" i="0" u="none" strike="noStrike" kern="1200" cap="none" spc="0" normalizeH="0" baseline="0" noProof="0" smtClean="0">
                <a:ln>
                  <a:noFill/>
                </a:ln>
                <a:solidFill>
                  <a:srgbClr val="3D424E"/>
                </a:solidFill>
                <a:effectLst/>
                <a:uLnTx/>
                <a:uFillTx/>
                <a:latin typeface="Cera Pro" pitchFamily="2" charset="0"/>
                <a:ea typeface="+mn-ea"/>
                <a:cs typeface="+mn-cs"/>
              </a:rPr>
              <a:t>Комментарий при необходимости</a:t>
            </a:r>
            <a:endParaRPr kumimoji="0" lang="ru-RU" sz="1100" b="0" i="0" u="none" strike="noStrike" kern="1200" cap="none" spc="0" normalizeH="0" baseline="0" noProof="0" dirty="0">
              <a:ln>
                <a:noFill/>
              </a:ln>
              <a:solidFill>
                <a:srgbClr val="3D424E"/>
              </a:solidFill>
              <a:effectLst/>
              <a:uLnTx/>
              <a:uFillTx/>
              <a:latin typeface="Cera Pro" pitchFamily="2" charset="0"/>
              <a:ea typeface="+mn-ea"/>
              <a:cs typeface="+mn-cs"/>
            </a:endParaRPr>
          </a:p>
        </p:txBody>
      </p:sp>
      <p:sp>
        <p:nvSpPr>
          <p:cNvPr id="22"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4</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pic>
        <p:nvPicPr>
          <p:cNvPr id="3" name="Picture 2" descr="C:\Users\Admin\Desktop\Рисунок2.png"/>
          <p:cNvPicPr>
            <a:picLocks noGrp="1" noChangeAspect="1" noChangeArrowheads="1"/>
          </p:cNvPicPr>
          <p:nvPr>
            <p:ph sz="half" idx="2"/>
          </p:nvPr>
        </p:nvPicPr>
        <p:blipFill>
          <a:blip r:embed="rId3" cstate="print"/>
          <a:srcRect/>
          <a:stretch>
            <a:fillRect/>
          </a:stretch>
        </p:blipFill>
        <p:spPr bwMode="auto">
          <a:xfrm>
            <a:off x="4809707" y="1200150"/>
            <a:ext cx="3715585" cy="3394075"/>
          </a:xfrm>
          <a:prstGeom prst="rect">
            <a:avLst/>
          </a:prstGeom>
          <a:noFill/>
        </p:spPr>
      </p:pic>
      <p:pic>
        <p:nvPicPr>
          <p:cNvPr id="2050" name="Picture 2" descr="C:\Users\Admin\Desktop\ФОТО РАБОТ -КОНТРАКТЫ-Презентации\Ленина 21-23\IMG_20210604_155722.jpg"/>
          <p:cNvPicPr>
            <a:picLocks noGrp="1" noChangeAspect="1" noChangeArrowheads="1"/>
          </p:cNvPicPr>
          <p:nvPr>
            <p:ph sz="half" idx="1"/>
          </p:nvPr>
        </p:nvPicPr>
        <p:blipFill>
          <a:blip r:embed="rId4" cstate="print"/>
          <a:srcRect/>
          <a:stretch>
            <a:fillRect/>
          </a:stretch>
        </p:blipFill>
        <p:spPr bwMode="auto">
          <a:xfrm>
            <a:off x="904009" y="1225057"/>
            <a:ext cx="3751118" cy="3369168"/>
          </a:xfrm>
          <a:prstGeom prst="rect">
            <a:avLst/>
          </a:prstGeom>
          <a:noFill/>
        </p:spPr>
      </p:pic>
    </p:spTree>
    <p:extLst>
      <p:ext uri="{BB962C8B-B14F-4D97-AF65-F5344CB8AC3E}">
        <p14:creationId xmlns:p14="http://schemas.microsoft.com/office/powerpoint/2010/main" xmlns="" val="3019535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ctrTitle"/>
          </p:nvPr>
        </p:nvSpPr>
        <p:spPr>
          <a:xfrm>
            <a:off x="755576" y="195487"/>
            <a:ext cx="7700392" cy="720080"/>
          </a:xfrm>
        </p:spPr>
        <p:txBody>
          <a:bodyPr>
            <a:normAutofit/>
          </a:bodyPr>
          <a:lstStyle/>
          <a:p>
            <a:pPr algn="l"/>
            <a:r>
              <a:rPr lang="ru-RU" sz="1800" dirty="0" smtClean="0">
                <a:solidFill>
                  <a:srgbClr val="3D424E"/>
                </a:solidFill>
                <a:latin typeface="DINPro-Medium" pitchFamily="50" charset="0"/>
              </a:rPr>
              <a:t>ОПИСАНИЕ КОНЦЕПТУАЛЬНЫХ И ПРОЕКТНЫХ РЕШЕНИЙ</a:t>
            </a:r>
            <a:endParaRPr lang="ru-RU" sz="1800" dirty="0">
              <a:solidFill>
                <a:srgbClr val="3D424E"/>
              </a:solidFill>
              <a:latin typeface="DINPro-Medium" pitchFamily="50" charset="0"/>
            </a:endParaRPr>
          </a:p>
        </p:txBody>
      </p:sp>
      <p:sp>
        <p:nvSpPr>
          <p:cNvPr id="3" name="Подзаголовок 2"/>
          <p:cNvSpPr>
            <a:spLocks noGrp="1"/>
          </p:cNvSpPr>
          <p:nvPr>
            <p:ph type="subTitle" idx="1"/>
          </p:nvPr>
        </p:nvSpPr>
        <p:spPr>
          <a:xfrm>
            <a:off x="323528" y="1088571"/>
            <a:ext cx="8496944" cy="3722915"/>
          </a:xfrm>
        </p:spPr>
        <p:txBody>
          <a:bodyPr>
            <a:normAutofit/>
          </a:bodyPr>
          <a:lstStyle/>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marL="0" lvl="1" algn="l">
              <a:spcBef>
                <a:spcPct val="0"/>
              </a:spcBef>
            </a:pPr>
            <a:r>
              <a:rPr lang="ru-RU" sz="1400" dirty="0" smtClean="0">
                <a:solidFill>
                  <a:srgbClr val="3D424E"/>
                </a:solidFill>
                <a:latin typeface="Cera Pro" pitchFamily="2" charset="0"/>
                <a:cs typeface="Calibri Light" panose="020F0302020204030204" pitchFamily="34" charset="0"/>
              </a:rPr>
              <a:t>Перечень видов работ:</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Монтаж и установка бордюрного камня</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Планировка территории</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Отсыпка территории</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Укладка тротуарной плитки</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Установка ограждения зеленой зоны и всего периметра территории</a:t>
            </a:r>
          </a:p>
          <a:p>
            <a:pPr marL="342900" lvl="1" indent="-342900" algn="l">
              <a:spcBef>
                <a:spcPct val="0"/>
              </a:spcBef>
              <a:buAutoNum type="arabicPeriod"/>
            </a:pPr>
            <a:r>
              <a:rPr lang="ru-RU" sz="1400" dirty="0" smtClean="0">
                <a:solidFill>
                  <a:srgbClr val="3D424E"/>
                </a:solidFill>
                <a:latin typeface="Cera Pro" pitchFamily="2" charset="0"/>
                <a:cs typeface="Calibri Light" panose="020F0302020204030204" pitchFamily="34" charset="0"/>
              </a:rPr>
              <a:t>Установка МАФов</a:t>
            </a:r>
          </a:p>
          <a:p>
            <a:pPr marL="342900" lvl="1" indent="-342900" algn="l">
              <a:spcBef>
                <a:spcPct val="0"/>
              </a:spcBef>
              <a:buAutoNum type="arabicPeriod"/>
            </a:pPr>
            <a:endParaRPr lang="ru-RU" sz="1400" dirty="0" smtClean="0">
              <a:solidFill>
                <a:srgbClr val="3D424E"/>
              </a:solidFill>
              <a:latin typeface="Cera Pro" pitchFamily="2" charset="0"/>
              <a:cs typeface="Calibri Light" panose="020F0302020204030204" pitchFamily="34" charset="0"/>
            </a:endParaRPr>
          </a:p>
          <a:p>
            <a:pPr marL="342900" indent="-342900" algn="l">
              <a:lnSpc>
                <a:spcPct val="150000"/>
              </a:lnSpc>
            </a:pPr>
            <a:endParaRPr lang="ru-RU" sz="1200" dirty="0">
              <a:solidFill>
                <a:srgbClr val="3D424E"/>
              </a:solidFill>
              <a:latin typeface="Cera Pro" pitchFamily="2" charset="0"/>
            </a:endParaRPr>
          </a:p>
        </p:txBody>
      </p:sp>
      <p:sp>
        <p:nvSpPr>
          <p:cNvPr id="5"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6</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ctrTitle"/>
          </p:nvPr>
        </p:nvSpPr>
        <p:spPr>
          <a:xfrm>
            <a:off x="755576" y="195487"/>
            <a:ext cx="7700392" cy="720080"/>
          </a:xfrm>
        </p:spPr>
        <p:txBody>
          <a:bodyPr>
            <a:normAutofit/>
          </a:bodyPr>
          <a:lstStyle/>
          <a:p>
            <a:pPr algn="l"/>
            <a:r>
              <a:rPr lang="ru-RU" sz="1800" dirty="0" smtClean="0">
                <a:solidFill>
                  <a:srgbClr val="3D424E"/>
                </a:solidFill>
                <a:latin typeface="DINPro-Medium" pitchFamily="50" charset="0"/>
              </a:rPr>
              <a:t>ФИНАНСИРОВАНИЕ</a:t>
            </a:r>
            <a:endParaRPr lang="ru-RU" sz="1800" dirty="0">
              <a:solidFill>
                <a:srgbClr val="3D424E"/>
              </a:solidFill>
              <a:latin typeface="DINPro-Medium" pitchFamily="50" charset="0"/>
            </a:endParaRPr>
          </a:p>
        </p:txBody>
      </p:sp>
      <p:sp>
        <p:nvSpPr>
          <p:cNvPr id="3" name="Подзаголовок 2"/>
          <p:cNvSpPr>
            <a:spLocks noGrp="1"/>
          </p:cNvSpPr>
          <p:nvPr>
            <p:ph type="subTitle" idx="1"/>
          </p:nvPr>
        </p:nvSpPr>
        <p:spPr>
          <a:xfrm>
            <a:off x="5388428" y="1225057"/>
            <a:ext cx="3432043" cy="3586429"/>
          </a:xfrm>
        </p:spPr>
        <p:txBody>
          <a:bodyPr>
            <a:normAutofit/>
          </a:bodyPr>
          <a:lstStyle/>
          <a:p>
            <a:pPr marL="0" lvl="1" algn="l">
              <a:spcBef>
                <a:spcPct val="0"/>
              </a:spcBef>
            </a:pPr>
            <a:r>
              <a:rPr lang="ru-RU" sz="1400" dirty="0" smtClean="0">
                <a:solidFill>
                  <a:srgbClr val="3D424E"/>
                </a:solidFill>
                <a:latin typeface="Cera Pro" pitchFamily="2" charset="0"/>
                <a:cs typeface="Calibri Light" panose="020F0302020204030204" pitchFamily="34" charset="0"/>
              </a:rPr>
              <a:t>Комментарии</a:t>
            </a:r>
          </a:p>
          <a:p>
            <a:pPr marL="342900" indent="-342900" algn="l">
              <a:lnSpc>
                <a:spcPct val="150000"/>
              </a:lnSpc>
            </a:pPr>
            <a:endParaRPr lang="ru-RU" sz="1200" dirty="0">
              <a:solidFill>
                <a:srgbClr val="3D424E"/>
              </a:solidFill>
              <a:latin typeface="Cera Pro" pitchFamily="2" charset="0"/>
            </a:endParaRPr>
          </a:p>
        </p:txBody>
      </p:sp>
      <p:graphicFrame>
        <p:nvGraphicFramePr>
          <p:cNvPr id="5" name="Таблица 4"/>
          <p:cNvGraphicFramePr>
            <a:graphicFrameLocks noGrp="1"/>
          </p:cNvGraphicFramePr>
          <p:nvPr/>
        </p:nvGraphicFramePr>
        <p:xfrm>
          <a:off x="323528" y="1225057"/>
          <a:ext cx="4909457" cy="2829560"/>
        </p:xfrm>
        <a:graphic>
          <a:graphicData uri="http://schemas.openxmlformats.org/drawingml/2006/table">
            <a:tbl>
              <a:tblPr firstRow="1" bandRow="1">
                <a:tableStyleId>{5C22544A-7EE6-4342-B048-85BDC9FD1C3A}</a:tableStyleId>
              </a:tblPr>
              <a:tblGrid>
                <a:gridCol w="2032000"/>
                <a:gridCol w="1429657"/>
                <a:gridCol w="1447800"/>
              </a:tblGrid>
              <a:tr h="370840">
                <a:tc>
                  <a:txBody>
                    <a:bodyPr/>
                    <a:lstStyle/>
                    <a:p>
                      <a:pPr algn="ctr"/>
                      <a:r>
                        <a:rPr lang="ru-RU" sz="1300" dirty="0" smtClean="0">
                          <a:solidFill>
                            <a:srgbClr val="3D424E"/>
                          </a:solidFill>
                          <a:latin typeface="Times New Roman" pitchFamily="18" charset="0"/>
                          <a:cs typeface="Times New Roman" pitchFamily="18" charset="0"/>
                        </a:rPr>
                        <a:t>Источник финансирования</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pPr algn="ctr"/>
                      <a:r>
                        <a:rPr lang="ru-RU" sz="1300" dirty="0" smtClean="0">
                          <a:solidFill>
                            <a:srgbClr val="3D424E"/>
                          </a:solidFill>
                          <a:latin typeface="Times New Roman" pitchFamily="18" charset="0"/>
                          <a:cs typeface="Times New Roman" pitchFamily="18" charset="0"/>
                        </a:rPr>
                        <a:t>Объем,</a:t>
                      </a:r>
                      <a:endParaRPr lang="ru-RU" sz="1300" baseline="0" dirty="0" smtClean="0">
                        <a:solidFill>
                          <a:srgbClr val="3D424E"/>
                        </a:solidFill>
                        <a:latin typeface="Times New Roman" pitchFamily="18" charset="0"/>
                        <a:cs typeface="Times New Roman" pitchFamily="18" charset="0"/>
                      </a:endParaRPr>
                    </a:p>
                    <a:p>
                      <a:pPr algn="ctr"/>
                      <a:r>
                        <a:rPr lang="ru-RU" sz="1300" baseline="0" dirty="0" smtClean="0">
                          <a:solidFill>
                            <a:srgbClr val="3D424E"/>
                          </a:solidFill>
                          <a:latin typeface="Times New Roman" pitchFamily="18" charset="0"/>
                          <a:cs typeface="Times New Roman" pitchFamily="18" charset="0"/>
                        </a:rPr>
                        <a:t>тыс. руб.</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pPr algn="ctr"/>
                      <a:r>
                        <a:rPr lang="ru-RU" sz="1300" dirty="0" smtClean="0">
                          <a:solidFill>
                            <a:srgbClr val="3D424E"/>
                          </a:solidFill>
                          <a:latin typeface="Times New Roman" pitchFamily="18" charset="0"/>
                          <a:cs typeface="Times New Roman" pitchFamily="18" charset="0"/>
                        </a:rPr>
                        <a:t>Доля в общем объеме,</a:t>
                      </a:r>
                      <a:r>
                        <a:rPr lang="ru-RU" sz="1300" baseline="0" dirty="0" smtClean="0">
                          <a:solidFill>
                            <a:srgbClr val="3D424E"/>
                          </a:solidFill>
                          <a:latin typeface="Times New Roman" pitchFamily="18" charset="0"/>
                          <a:cs typeface="Times New Roman" pitchFamily="18" charset="0"/>
                        </a:rPr>
                        <a:t> %</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r>
                        <a:rPr lang="ru-RU" sz="1300" dirty="0" smtClean="0">
                          <a:solidFill>
                            <a:srgbClr val="3D424E"/>
                          </a:solidFill>
                          <a:latin typeface="Times New Roman" pitchFamily="18" charset="0"/>
                          <a:cs typeface="Times New Roman" pitchFamily="18" charset="0"/>
                        </a:rPr>
                        <a:t>Федеральный</a:t>
                      </a:r>
                      <a:r>
                        <a:rPr lang="ru-RU" sz="1300" baseline="0" dirty="0" smtClean="0">
                          <a:solidFill>
                            <a:srgbClr val="3D424E"/>
                          </a:solidFill>
                          <a:latin typeface="Times New Roman" pitchFamily="18" charset="0"/>
                          <a:cs typeface="Times New Roman" pitchFamily="18" charset="0"/>
                        </a:rPr>
                        <a:t> бюджет</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1 258,20</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45,22</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r>
                        <a:rPr lang="ru-RU" sz="1300" dirty="0" smtClean="0">
                          <a:solidFill>
                            <a:srgbClr val="3D424E"/>
                          </a:solidFill>
                          <a:latin typeface="Times New Roman" pitchFamily="18" charset="0"/>
                          <a:cs typeface="Times New Roman" pitchFamily="18" charset="0"/>
                        </a:rPr>
                        <a:t>Региональный</a:t>
                      </a:r>
                      <a:r>
                        <a:rPr lang="ru-RU" sz="1300" baseline="0" dirty="0" smtClean="0">
                          <a:solidFill>
                            <a:srgbClr val="3D424E"/>
                          </a:solidFill>
                          <a:latin typeface="Times New Roman" pitchFamily="18" charset="0"/>
                          <a:cs typeface="Times New Roman" pitchFamily="18" charset="0"/>
                        </a:rPr>
                        <a:t> бюджет</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12,70</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0,45</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r>
                        <a:rPr lang="ru-RU" sz="1300" dirty="0" smtClean="0">
                          <a:solidFill>
                            <a:srgbClr val="3D424E"/>
                          </a:solidFill>
                          <a:latin typeface="Times New Roman" pitchFamily="18" charset="0"/>
                          <a:cs typeface="Times New Roman" pitchFamily="18" charset="0"/>
                        </a:rPr>
                        <a:t>Муниципальный бюджет</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1 511,722</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54,33</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r>
                        <a:rPr lang="ru-RU" sz="1300" dirty="0" smtClean="0">
                          <a:solidFill>
                            <a:srgbClr val="3D424E"/>
                          </a:solidFill>
                          <a:latin typeface="Times New Roman" pitchFamily="18" charset="0"/>
                          <a:cs typeface="Times New Roman" pitchFamily="18" charset="0"/>
                        </a:rPr>
                        <a:t>Внебюджетные источники</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0,00</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r>
                        <a:rPr lang="ru-RU" sz="1300" dirty="0" smtClean="0">
                          <a:solidFill>
                            <a:srgbClr val="3D424E"/>
                          </a:solidFill>
                          <a:latin typeface="Times New Roman" pitchFamily="18" charset="0"/>
                          <a:cs typeface="Times New Roman" pitchFamily="18" charset="0"/>
                        </a:rPr>
                        <a:t>Средства граждан</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0,00</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r h="370840">
                <a:tc>
                  <a:txBody>
                    <a:bodyPr/>
                    <a:lstStyle/>
                    <a:p>
                      <a:pPr algn="r"/>
                      <a:r>
                        <a:rPr lang="ru-RU" sz="1300" dirty="0" smtClean="0">
                          <a:solidFill>
                            <a:srgbClr val="3D424E"/>
                          </a:solidFill>
                          <a:latin typeface="Times New Roman" pitchFamily="18" charset="0"/>
                          <a:cs typeface="Times New Roman" pitchFamily="18" charset="0"/>
                        </a:rPr>
                        <a:t>Итого:</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2</a:t>
                      </a:r>
                      <a:r>
                        <a:rPr lang="ru-RU" sz="1300" baseline="0" dirty="0" smtClean="0">
                          <a:solidFill>
                            <a:srgbClr val="3D424E"/>
                          </a:solidFill>
                          <a:latin typeface="Times New Roman" pitchFamily="18" charset="0"/>
                          <a:cs typeface="Times New Roman" pitchFamily="18" charset="0"/>
                        </a:rPr>
                        <a:t> 782,622</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c>
                  <a:txBody>
                    <a:bodyPr/>
                    <a:lstStyle/>
                    <a:p>
                      <a:r>
                        <a:rPr lang="ru-RU" sz="1300" dirty="0" smtClean="0">
                          <a:solidFill>
                            <a:srgbClr val="3D424E"/>
                          </a:solidFill>
                          <a:latin typeface="Times New Roman" pitchFamily="18" charset="0"/>
                          <a:cs typeface="Times New Roman" pitchFamily="18" charset="0"/>
                        </a:rPr>
                        <a:t>100</a:t>
                      </a:r>
                      <a:endParaRPr lang="ru-RU" sz="1300" dirty="0">
                        <a:solidFill>
                          <a:srgbClr val="3D424E"/>
                        </a:solidFill>
                        <a:latin typeface="Times New Roman" pitchFamily="18" charset="0"/>
                        <a:cs typeface="Times New Roman" pitchFamily="18" charset="0"/>
                      </a:endParaRPr>
                    </a:p>
                  </a:txBody>
                  <a:tcPr>
                    <a:solidFill>
                      <a:schemeClr val="bg1">
                        <a:lumMod val="85000"/>
                      </a:schemeClr>
                    </a:solidFill>
                  </a:tcPr>
                </a:tc>
              </a:tr>
            </a:tbl>
          </a:graphicData>
        </a:graphic>
      </p:graphicFrame>
      <p:sp>
        <p:nvSpPr>
          <p:cNvPr id="8"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8</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srcRect r="72014"/>
          <a:stretch>
            <a:fillRect/>
          </a:stretch>
        </p:blipFill>
        <p:spPr bwMode="auto">
          <a:xfrm>
            <a:off x="1" y="0"/>
            <a:ext cx="755575" cy="1225057"/>
          </a:xfrm>
          <a:prstGeom prst="rect">
            <a:avLst/>
          </a:prstGeom>
          <a:noFill/>
          <a:ln w="9525">
            <a:noFill/>
            <a:miter lim="800000"/>
            <a:headEnd/>
            <a:tailEnd/>
          </a:ln>
          <a:effectLst/>
        </p:spPr>
      </p:pic>
      <p:sp>
        <p:nvSpPr>
          <p:cNvPr id="2" name="Заголовок 1"/>
          <p:cNvSpPr>
            <a:spLocks noGrp="1"/>
          </p:cNvSpPr>
          <p:nvPr>
            <p:ph type="ctrTitle"/>
          </p:nvPr>
        </p:nvSpPr>
        <p:spPr>
          <a:xfrm>
            <a:off x="755576" y="195487"/>
            <a:ext cx="7700392" cy="720080"/>
          </a:xfrm>
        </p:spPr>
        <p:txBody>
          <a:bodyPr>
            <a:normAutofit/>
          </a:bodyPr>
          <a:lstStyle/>
          <a:p>
            <a:pPr algn="l"/>
            <a:r>
              <a:rPr lang="ru-RU" sz="1800" dirty="0" smtClean="0">
                <a:solidFill>
                  <a:srgbClr val="3D424E"/>
                </a:solidFill>
                <a:latin typeface="DINPro-Medium" pitchFamily="50" charset="0"/>
              </a:rPr>
              <a:t>ВОВЛЕЧЕНИЕ ГРАЖДАН В БЛАГОУСТРОЙСТВО</a:t>
            </a:r>
            <a:endParaRPr lang="ru-RU" sz="1800" dirty="0">
              <a:solidFill>
                <a:srgbClr val="3D424E"/>
              </a:solidFill>
              <a:latin typeface="DINPro-Medium" pitchFamily="50" charset="0"/>
            </a:endParaRPr>
          </a:p>
        </p:txBody>
      </p:sp>
      <p:sp>
        <p:nvSpPr>
          <p:cNvPr id="3" name="Подзаголовок 2"/>
          <p:cNvSpPr>
            <a:spLocks noGrp="1"/>
          </p:cNvSpPr>
          <p:nvPr>
            <p:ph type="subTitle" idx="1"/>
          </p:nvPr>
        </p:nvSpPr>
        <p:spPr>
          <a:xfrm>
            <a:off x="323528" y="1088571"/>
            <a:ext cx="8496944" cy="3556165"/>
          </a:xfrm>
        </p:spPr>
        <p:txBody>
          <a:bodyPr>
            <a:normAutofit/>
          </a:bodyPr>
          <a:lstStyle/>
          <a:p>
            <a:pPr marL="0" lvl="1" algn="l">
              <a:spcBef>
                <a:spcPct val="0"/>
              </a:spcBef>
            </a:pPr>
            <a:r>
              <a:rPr lang="ru-RU" sz="1400" dirty="0" smtClean="0">
                <a:solidFill>
                  <a:srgbClr val="3D424E"/>
                </a:solidFill>
                <a:latin typeface="Cera Pro" pitchFamily="2" charset="0"/>
                <a:cs typeface="Calibri Light" panose="020F0302020204030204" pitchFamily="34" charset="0"/>
              </a:rPr>
              <a:t>ИНСТРУМЕНТЫ ВОВЛЕЧЕНИЯ: </a:t>
            </a:r>
          </a:p>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algn="just"/>
            <a:r>
              <a:rPr lang="ru-RU" sz="1400" dirty="0" smtClean="0">
                <a:solidFill>
                  <a:srgbClr val="3D424E"/>
                </a:solidFill>
                <a:latin typeface="Cera Pro" pitchFamily="2" charset="0"/>
                <a:cs typeface="Calibri Light" panose="020F0302020204030204" pitchFamily="34" charset="0"/>
              </a:rPr>
              <a:t>Для учета мнения граждан поселения был проведен конкурс по выбору дворовой территории планируемой к благоустройству в 2021 г. и последующие годы в соответствии с муниципальной программой «Формирования комфортной городской среды»</a:t>
            </a:r>
            <a:endParaRPr lang="ru-RU" sz="1500" dirty="0" smtClean="0">
              <a:latin typeface="Times New Roman" pitchFamily="18" charset="0"/>
              <a:cs typeface="Times New Roman" pitchFamily="18" charset="0"/>
            </a:endParaRPr>
          </a:p>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marL="0" lvl="1" algn="l">
              <a:spcBef>
                <a:spcPct val="0"/>
              </a:spcBef>
            </a:pPr>
            <a:r>
              <a:rPr lang="ru-RU" sz="1400" dirty="0" smtClean="0">
                <a:solidFill>
                  <a:srgbClr val="3D424E"/>
                </a:solidFill>
                <a:latin typeface="Cera Pro" pitchFamily="2" charset="0"/>
                <a:cs typeface="Calibri Light" panose="020F0302020204030204" pitchFamily="34" charset="0"/>
              </a:rPr>
              <a:t>Проведено заседание  Общественной комиссии по осуществлению контроля и координации реализации муниципальной программы «Формирования комфортной городской среды»</a:t>
            </a:r>
          </a:p>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marL="0" lvl="1" algn="l">
              <a:spcBef>
                <a:spcPct val="0"/>
              </a:spcBef>
            </a:pPr>
            <a:r>
              <a:rPr lang="ru-RU" sz="1400" dirty="0" smtClean="0">
                <a:solidFill>
                  <a:srgbClr val="3D424E"/>
                </a:solidFill>
                <a:latin typeface="Cera Pro" pitchFamily="2" charset="0"/>
                <a:cs typeface="Calibri Light" panose="020F0302020204030204" pitchFamily="34" charset="0"/>
              </a:rPr>
              <a:t>РЕЗУЛЬТАТЫ ВОВЛЕЧЕНИЯ:</a:t>
            </a:r>
          </a:p>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marL="0" lvl="1" algn="l">
              <a:spcBef>
                <a:spcPct val="0"/>
              </a:spcBef>
            </a:pPr>
            <a:r>
              <a:rPr lang="ru-RU" sz="1400" dirty="0" smtClean="0">
                <a:solidFill>
                  <a:srgbClr val="3D424E"/>
                </a:solidFill>
                <a:latin typeface="Cera Pro" pitchFamily="2" charset="0"/>
                <a:cs typeface="Calibri Light" panose="020F0302020204030204" pitchFamily="34" charset="0"/>
              </a:rPr>
              <a:t> В результате заседания  общественной комиссии был составлен общий рейтинг заявок и утвержден адресный перечень дворовых территорий на 2021 г. и последующие годы.</a:t>
            </a:r>
          </a:p>
          <a:p>
            <a:pPr marL="0" lvl="1" algn="l">
              <a:spcBef>
                <a:spcPct val="0"/>
              </a:spcBef>
            </a:pPr>
            <a:endParaRPr lang="ru-RU" sz="1400" dirty="0" smtClean="0">
              <a:solidFill>
                <a:srgbClr val="3D424E"/>
              </a:solidFill>
              <a:latin typeface="Cera Pro" pitchFamily="2" charset="0"/>
              <a:cs typeface="Calibri Light" panose="020F0302020204030204" pitchFamily="34" charset="0"/>
            </a:endParaRPr>
          </a:p>
          <a:p>
            <a:pPr marL="0" lvl="1" algn="l">
              <a:spcBef>
                <a:spcPct val="0"/>
              </a:spcBef>
            </a:pPr>
            <a:r>
              <a:rPr lang="ru-RU" sz="1400" dirty="0" smtClean="0">
                <a:solidFill>
                  <a:srgbClr val="3D424E"/>
                </a:solidFill>
                <a:latin typeface="Cera Pro" pitchFamily="2" charset="0"/>
                <a:cs typeface="Calibri Light" panose="020F0302020204030204" pitchFamily="34" charset="0"/>
              </a:rPr>
              <a:t>На выбранной территории были произведены все виды работ согласно утвержденного проекта.</a:t>
            </a:r>
          </a:p>
          <a:p>
            <a:pPr marL="342900" indent="-342900" algn="l">
              <a:lnSpc>
                <a:spcPct val="150000"/>
              </a:lnSpc>
            </a:pPr>
            <a:endParaRPr lang="ru-RU" sz="1200" dirty="0">
              <a:solidFill>
                <a:srgbClr val="3D424E"/>
              </a:solidFill>
              <a:latin typeface="Cera Pro" pitchFamily="2" charset="0"/>
            </a:endParaRPr>
          </a:p>
        </p:txBody>
      </p:sp>
      <p:sp>
        <p:nvSpPr>
          <p:cNvPr id="5" name="Заголовок 1"/>
          <p:cNvSpPr txBox="1">
            <a:spLocks/>
          </p:cNvSpPr>
          <p:nvPr/>
        </p:nvSpPr>
        <p:spPr>
          <a:xfrm>
            <a:off x="8386462" y="4423420"/>
            <a:ext cx="757538" cy="7200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dirty="0" smtClean="0">
                <a:solidFill>
                  <a:srgbClr val="3D424E"/>
                </a:solidFill>
                <a:latin typeface="DINPro-Medium" pitchFamily="50" charset="0"/>
                <a:ea typeface="+mj-ea"/>
                <a:cs typeface="+mj-cs"/>
              </a:rPr>
              <a:t>9</a:t>
            </a:r>
            <a:endParaRPr kumimoji="0" lang="ru-RU" sz="1800" b="0" i="0" u="none" strike="noStrike" kern="1200" cap="none" spc="0" normalizeH="0" baseline="0" noProof="0" dirty="0">
              <a:ln>
                <a:noFill/>
              </a:ln>
              <a:solidFill>
                <a:srgbClr val="3D424E"/>
              </a:solidFill>
              <a:effectLst/>
              <a:uLnTx/>
              <a:uFillTx/>
              <a:latin typeface="DINPro-Medium" pitchFamily="50" charset="0"/>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ФКГС">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ФКГС</Template>
  <TotalTime>710</TotalTime>
  <Words>511</Words>
  <Application>Microsoft Office PowerPoint</Application>
  <PresentationFormat>Экран (16:9)</PresentationFormat>
  <Paragraphs>71</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ФКГС</vt:lpstr>
      <vt:lpstr>ПРЕЗЕНТАЦИЯ ПРОЕКТА  «Текущий ремонт дворовой территории по ул. Ленина д.21- д.23 с. Бабстово»</vt:lpstr>
      <vt:lpstr>ОБЩАЯ ИНФОРМАЦИЯ</vt:lpstr>
      <vt:lpstr>СИТУАЦИОННЫЙ ПЛАН</vt:lpstr>
      <vt:lpstr>    ФОТОФИКСАЦИЯ ЗАВЕРШЕННОГО ОБЪЕКТА БЛАГОУСТРОЙСТВА</vt:lpstr>
      <vt:lpstr>   ФОТОФИКСАЦИЯ ЗАВЕРШЕННОГО ОБЪЕКТА БЛАГОУСТРОЙСТВА </vt:lpstr>
      <vt:lpstr>ОПИСАНИЕ КОНЦЕПТУАЛЬНЫХ И ПРОЕКТНЫХ РЕШЕНИЙ</vt:lpstr>
      <vt:lpstr>ФИНАНСИРОВАНИЕ</vt:lpstr>
      <vt:lpstr>ВОВЛЕЧЕНИЕ ГРАЖДАН В БЛАГОУСТРОЙСТВО</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ПРОЕКТА «НАИМЕНОВАНИЕ ПРОЕКТА БЛАГОУСТРОЙСТВА»</dc:title>
  <dc:creator>HP-PC</dc:creator>
  <cp:lastModifiedBy>Admin</cp:lastModifiedBy>
  <cp:revision>106</cp:revision>
  <dcterms:created xsi:type="dcterms:W3CDTF">2020-06-29T06:13:42Z</dcterms:created>
  <dcterms:modified xsi:type="dcterms:W3CDTF">2021-06-04T06:30:53Z</dcterms:modified>
</cp:coreProperties>
</file>