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7" r:id="rId5"/>
    <p:sldId id="268" r:id="rId6"/>
    <p:sldId id="264" r:id="rId7"/>
    <p:sldId id="262" r:id="rId8"/>
    <p:sldId id="261" r:id="rId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424E"/>
    <a:srgbClr val="00C800"/>
    <a:srgbClr val="006E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318" autoAdjust="0"/>
    <p:restoredTop sz="94624" autoAdjust="0"/>
  </p:normalViewPr>
  <p:slideViewPr>
    <p:cSldViewPr snapToGrid="0" snapToObjects="1">
      <p:cViewPr varScale="1">
        <p:scale>
          <a:sx n="92" d="100"/>
          <a:sy n="92" d="100"/>
        </p:scale>
        <p:origin x="-726" y="-10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F5B91-2F5C-429D-94EF-D0BC8AC383B1}" type="datetimeFigureOut">
              <a:rPr lang="ru-RU" smtClean="0"/>
              <a:pPr/>
              <a:t>06.11.2020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6D00D-92EC-4D13-92C4-6581EEB793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493763"/>
            <a:ext cx="7772400" cy="1322301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3D424E"/>
                </a:solidFill>
                <a:latin typeface="DINPro-Regular" pitchFamily="50" charset="0"/>
              </a:rPr>
              <a:t>ПРЕЗЕНТАЦИЯ ПРОЕКТА</a:t>
            </a:r>
            <a:br>
              <a:rPr lang="ru-RU" sz="2000" b="1" dirty="0" smtClean="0">
                <a:solidFill>
                  <a:srgbClr val="3D424E"/>
                </a:solidFill>
                <a:latin typeface="DINPro-Regular" pitchFamily="50" charset="0"/>
              </a:rPr>
            </a:br>
            <a:r>
              <a:rPr lang="ru-RU" sz="2000" b="1" dirty="0" smtClean="0">
                <a:solidFill>
                  <a:srgbClr val="3D424E"/>
                </a:solidFill>
                <a:latin typeface="DINPro-Regular" pitchFamily="50" charset="0"/>
              </a:rPr>
              <a:t/>
            </a:r>
            <a:br>
              <a:rPr lang="ru-RU" sz="2000" b="1" dirty="0" smtClean="0">
                <a:solidFill>
                  <a:srgbClr val="3D424E"/>
                </a:solidFill>
                <a:latin typeface="DINPro-Regular" pitchFamily="50" charset="0"/>
              </a:rPr>
            </a:br>
            <a:r>
              <a:rPr lang="ru-RU" sz="2000" b="1" i="1" dirty="0" smtClean="0">
                <a:solidFill>
                  <a:srgbClr val="3D424E"/>
                </a:solidFill>
                <a:latin typeface="DINPro-Bold" pitchFamily="50" charset="0"/>
              </a:rPr>
              <a:t>«Монтаж летней сцены»</a:t>
            </a:r>
            <a:endParaRPr lang="ru-RU" sz="2000" b="1" i="1" dirty="0">
              <a:solidFill>
                <a:srgbClr val="3D424E"/>
              </a:solidFill>
              <a:latin typeface="DINPro-Regular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3397826"/>
            <a:ext cx="6400800" cy="964139"/>
          </a:xfrm>
        </p:spPr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3D424E"/>
                </a:solidFill>
                <a:latin typeface="DINPro-Regular" pitchFamily="50" charset="0"/>
                <a:ea typeface="+mj-ea"/>
                <a:cs typeface="+mj-cs"/>
              </a:rPr>
              <a:t>село Бабстово Ленинский муниципальный район Еврейская автономная область</a:t>
            </a:r>
            <a:endParaRPr lang="ru-RU" sz="1800" dirty="0">
              <a:solidFill>
                <a:srgbClr val="3D424E"/>
              </a:solidFill>
              <a:latin typeface="DINPro-Regular" pitchFamily="50" charset="0"/>
              <a:ea typeface="+mj-ea"/>
              <a:cs typeface="+mj-cs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9623" y="74142"/>
            <a:ext cx="1419621" cy="1419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0"/>
            <a:ext cx="2699792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5444837" y="4361966"/>
            <a:ext cx="35544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rgbClr val="3D424E"/>
                </a:solidFill>
                <a:latin typeface="DINPro-Regular" pitchFamily="50" charset="0"/>
              </a:rPr>
              <a:t>#</a:t>
            </a:r>
            <a:r>
              <a:rPr lang="ru-RU" dirty="0" smtClean="0">
                <a:solidFill>
                  <a:srgbClr val="3D424E"/>
                </a:solidFill>
                <a:latin typeface="DINPro-Regular" pitchFamily="50" charset="0"/>
              </a:rPr>
              <a:t>города меняются для нас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487"/>
            <a:ext cx="7700392" cy="72008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ОБЩАЯ ИНФОРМАЦИЯ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088571"/>
            <a:ext cx="8496944" cy="3556165"/>
          </a:xfrm>
        </p:spPr>
        <p:txBody>
          <a:bodyPr>
            <a:normAutofit fontScale="92500" lnSpcReduction="20000"/>
          </a:bodyPr>
          <a:lstStyle/>
          <a:p>
            <a:pPr algn="l">
              <a:lnSpc>
                <a:spcPct val="150000"/>
              </a:lnSpc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НАЗВАНИЕ ПРОЕКТА: «Монтаж летней сцены»</a:t>
            </a:r>
          </a:p>
          <a:p>
            <a:pPr algn="l">
              <a:lnSpc>
                <a:spcPct val="150000"/>
              </a:lnSpc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МЕСТОПОЛОЖЕНИЕ: с. Бабстово, Ленинский район, Еврейская автономная область</a:t>
            </a:r>
          </a:p>
          <a:p>
            <a:pPr algn="l">
              <a:lnSpc>
                <a:spcPct val="150000"/>
              </a:lnSpc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ОБОСНОВАНИЕ НЕОБХОДИМОСТИ БЛАГОУСТРОЙСТВА: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Благоустройство территорий поселения - важнейшая составная часть его развития и одна из приоритетных задач органов местного самоуправления. Концепция стратегии социально-экономического развития Бабстовского сельского поселения определяет благоустройство территорий населенных пунктов как важнейшую составную часть потенциала поселения.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Общественные пространства играют важную роль в жизни села и его жителей. Повышение уровня качества среды проживания и временного нахождения, является необходимым условием стабилизации и подъема экономики и повышения уровня жизни населения сельского поселения, совершенствование эстетического вида и создание гармоничной архитектурно-ландшафтной среды.</a:t>
            </a:r>
          </a:p>
          <a:p>
            <a:pPr algn="just"/>
            <a:r>
              <a:rPr lang="ru-RU" sz="1400" dirty="0" smtClean="0">
                <a:latin typeface="Times New Roman"/>
                <a:ea typeface="Calibri"/>
                <a:cs typeface="Times New Roman"/>
              </a:rPr>
              <a:t>Главное – создать такие условия для проживания, при которых люди разных возрастов и социальных статусов будут любить и ценить место, где они живут. 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Очень похвально, что жители  не остались безучастными зрителями, а решили сделать ещё одно уютное место для массового отдыха. Все поступающие просьбы, советы и предложения рассматривались, оценивались и  анализировались. В результате реализации данного проекта будет обустроено ещё одно место для коллективного отдыха граждан и приятного времяпровождения.</a:t>
            </a:r>
          </a:p>
          <a:p>
            <a:pPr algn="just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l">
              <a:lnSpc>
                <a:spcPct val="150000"/>
              </a:lnSpc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>
              <a:lnSpc>
                <a:spcPct val="150000"/>
              </a:lnSpc>
            </a:pPr>
            <a:endParaRPr lang="ru-RU" sz="1400" dirty="0">
              <a:solidFill>
                <a:srgbClr val="3D424E"/>
              </a:solidFill>
              <a:latin typeface="Cera Pro" pitchFamily="2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2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487"/>
            <a:ext cx="7700392" cy="72008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СИТУАЦИОННЫЙ ПЛАН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noProof="0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3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55576" y="1091045"/>
            <a:ext cx="8024741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Бабстовское сельское поселение  включает в себя 4 населенных пункта.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 Населенные пункты удалены друг от друга и от административного центра поселения. В последние годы в поселении проводилась целенаправленная работа по благоустройству и социальному развитию населённых пунктов. В то же время в вопросах благоустройства территории поселения имеется ряд проблем. Имеющиеся объекты благоустройства, расположенные на территории поселения, не обеспечивают растущие потребности и не удовлетворяют современным требованиям, предъявляемым к качеству среды проживания и временного пребывания, а уровень их износа продолжает увеличиваться.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Благодаря сплоченной работе администрации и местного населения было принято решение о благоустройстве территории возле Дома культуры. Администрацией поселения  разработан и утвержден локально-сметный расчет и дизайн проект по установке уличной сцены и замене асфальтобетонного покрытия  прилегающей территории.</a:t>
            </a:r>
          </a:p>
          <a:p>
            <a:endParaRPr lang="en-US" sz="13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Монтаж уличной сцены позволит  большему количеству жителей  принять участие во всевозможных массовых мероприятиях</a:t>
            </a:r>
            <a:r>
              <a:rPr lang="ru-RU" sz="1400" dirty="0" smtClean="0"/>
              <a:t>,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концертах и праздниках на свежем воздухе.</a:t>
            </a:r>
          </a:p>
          <a:p>
            <a:endParaRPr lang="ru-RU" sz="1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dirty="0">
                <a:solidFill>
                  <a:srgbClr val="3D424E"/>
                </a:solidFill>
                <a:latin typeface="DINPro-Medium" pitchFamily="50" charset="0"/>
              </a:rPr>
              <a:t> </a:t>
            </a:r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   ФОТОФИКСАЦИЯ </a:t>
            </a:r>
            <a:r>
              <a:rPr lang="ru-RU" sz="1800" dirty="0">
                <a:solidFill>
                  <a:srgbClr val="3D424E"/>
                </a:solidFill>
                <a:latin typeface="DINPro-Medium" pitchFamily="50" charset="0"/>
              </a:rPr>
              <a:t>ЗАВЕРШЕННОГО ОБЪЕКТА БЛАГОУСТРОЙСТВА</a:t>
            </a: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3243623" y="3853543"/>
            <a:ext cx="2636931" cy="1001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D424E"/>
                </a:solidFill>
                <a:effectLst/>
                <a:uLnTx/>
                <a:uFillTx/>
                <a:latin typeface="Cera Pro" pitchFamily="2" charset="0"/>
                <a:ea typeface="+mn-ea"/>
                <a:cs typeface="+mn-cs"/>
              </a:rPr>
              <a:t>Комментарий при необходимости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Cera Pro" pitchFamily="2" charset="0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183541" y="3853542"/>
            <a:ext cx="2636931" cy="1001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smtClean="0">
                <a:ln>
                  <a:noFill/>
                </a:ln>
                <a:solidFill>
                  <a:srgbClr val="3D424E"/>
                </a:solidFill>
                <a:effectLst/>
                <a:uLnTx/>
                <a:uFillTx/>
                <a:latin typeface="Cera Pro" pitchFamily="2" charset="0"/>
                <a:ea typeface="+mn-ea"/>
                <a:cs typeface="+mn-cs"/>
              </a:rPr>
              <a:t>Комментарий при необходимости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Cera Pro" pitchFamily="2" charset="0"/>
              <a:ea typeface="+mn-ea"/>
              <a:cs typeface="+mn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4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  <p:pic>
        <p:nvPicPr>
          <p:cNvPr id="1026" name="Picture 2" descr="C:\Users\Admin\Desktop\Городская_комф_среда\2020 год\ФОТО СЦЕНА\1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200" y="1200151"/>
            <a:ext cx="4038600" cy="3394471"/>
          </a:xfrm>
          <a:prstGeom prst="rect">
            <a:avLst/>
          </a:prstGeom>
          <a:noFill/>
        </p:spPr>
      </p:pic>
      <p:pic>
        <p:nvPicPr>
          <p:cNvPr id="1027" name="Picture 3" descr="C:\Users\Admin\Desktop\Городская_комф_среда\2020 год\ФОТО СЦЕНА\i.jpg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648200" y="1225056"/>
            <a:ext cx="4038600" cy="33695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   ФОТОФИКСАЦИЯ ЗАВЕРШЕННОГО ОБЪЕКТА БЛАГОУСТРОЙСТВА 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20" name="Подзаголовок 2"/>
          <p:cNvSpPr txBox="1">
            <a:spLocks/>
          </p:cNvSpPr>
          <p:nvPr/>
        </p:nvSpPr>
        <p:spPr>
          <a:xfrm>
            <a:off x="3243623" y="3853543"/>
            <a:ext cx="2636931" cy="1001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D424E"/>
                </a:solidFill>
                <a:effectLst/>
                <a:uLnTx/>
                <a:uFillTx/>
                <a:latin typeface="Cera Pro" pitchFamily="2" charset="0"/>
                <a:ea typeface="+mn-ea"/>
                <a:cs typeface="+mn-cs"/>
              </a:rPr>
              <a:t>Комментарий при необходимости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Cera Pro" pitchFamily="2" charset="0"/>
              <a:ea typeface="+mn-ea"/>
              <a:cs typeface="+mn-cs"/>
            </a:endParaRPr>
          </a:p>
        </p:txBody>
      </p:sp>
      <p:sp>
        <p:nvSpPr>
          <p:cNvPr id="21" name="Подзаголовок 2"/>
          <p:cNvSpPr txBox="1">
            <a:spLocks/>
          </p:cNvSpPr>
          <p:nvPr/>
        </p:nvSpPr>
        <p:spPr>
          <a:xfrm>
            <a:off x="6183541" y="3853542"/>
            <a:ext cx="2636931" cy="100148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smtClean="0">
                <a:ln>
                  <a:noFill/>
                </a:ln>
                <a:solidFill>
                  <a:srgbClr val="3D424E"/>
                </a:solidFill>
                <a:effectLst/>
                <a:uLnTx/>
                <a:uFillTx/>
                <a:latin typeface="Cera Pro" pitchFamily="2" charset="0"/>
                <a:ea typeface="+mn-ea"/>
                <a:cs typeface="+mn-cs"/>
              </a:rPr>
              <a:t>Комментарий при необходимости</a:t>
            </a:r>
            <a:endParaRPr kumimoji="0" lang="ru-RU" sz="11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Cera Pro" pitchFamily="2" charset="0"/>
              <a:ea typeface="+mn-ea"/>
              <a:cs typeface="+mn-cs"/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4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  <p:pic>
        <p:nvPicPr>
          <p:cNvPr id="2050" name="Picture 2" descr="C:\Users\Admin\Desktop\Городская_комф_среда\2020 год\ФОТО СЦЕНА\i.jpg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57199" y="1225057"/>
            <a:ext cx="5091545" cy="3369167"/>
          </a:xfrm>
          <a:prstGeom prst="rect">
            <a:avLst/>
          </a:prstGeom>
          <a:noFill/>
        </p:spPr>
      </p:pic>
      <p:pic>
        <p:nvPicPr>
          <p:cNvPr id="2051" name="Picture 3" descr="C:\Users\Admin\Desktop\Городская_комф_среда\2020 год\ФОТО СЦЕНА\i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880554" y="1200150"/>
            <a:ext cx="2806246" cy="33940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1953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487"/>
            <a:ext cx="7700392" cy="72008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ОПИСАНИЕ КОНЦЕПТУАЛЬНЫХ И ПРОЕКТНЫХ РЕШЕНИЙ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088571"/>
            <a:ext cx="8496944" cy="3722915"/>
          </a:xfrm>
        </p:spPr>
        <p:txBody>
          <a:bodyPr>
            <a:normAutofit/>
          </a:bodyPr>
          <a:lstStyle/>
          <a:p>
            <a:pPr marL="0" lvl="1" algn="l">
              <a:spcBef>
                <a:spcPct val="0"/>
              </a:spcBef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Перечень видов работ:</a:t>
            </a:r>
          </a:p>
          <a:p>
            <a:pPr marL="0" lvl="1" algn="l">
              <a:spcBef>
                <a:spcPct val="0"/>
              </a:spcBef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 marL="342900" lvl="1" indent="-342900" algn="l">
              <a:spcBef>
                <a:spcPct val="0"/>
              </a:spcBef>
              <a:buAutoNum type="arabicPeriod"/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Монтаж основания и крыши сцены.</a:t>
            </a:r>
          </a:p>
          <a:p>
            <a:pPr marL="342900" lvl="1" indent="-342900" algn="l">
              <a:spcBef>
                <a:spcPct val="0"/>
              </a:spcBef>
              <a:buAutoNum type="arabicPeriod"/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Устилание пола ламинированной фанерой.</a:t>
            </a:r>
          </a:p>
          <a:p>
            <a:pPr marL="342900" lvl="1" indent="-342900" algn="l">
              <a:spcBef>
                <a:spcPct val="0"/>
              </a:spcBef>
              <a:buAutoNum type="arabicPeriod"/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Установка крылец.</a:t>
            </a:r>
          </a:p>
          <a:p>
            <a:pPr marL="342900" lvl="1" indent="-342900" algn="l">
              <a:spcBef>
                <a:spcPct val="0"/>
              </a:spcBef>
              <a:buAutoNum type="arabicPeriod"/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Замена асфальтобетонного покрытия.</a:t>
            </a:r>
          </a:p>
          <a:p>
            <a:pPr marL="342900" indent="-342900" algn="l">
              <a:lnSpc>
                <a:spcPct val="150000"/>
              </a:lnSpc>
            </a:pPr>
            <a:endParaRPr lang="ru-RU" sz="1200" dirty="0">
              <a:solidFill>
                <a:srgbClr val="3D424E"/>
              </a:solidFill>
              <a:latin typeface="Cera Pro" pitchFamily="2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6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487"/>
            <a:ext cx="7700392" cy="72008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ФИНАНСИРОВАНИЕ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88428" y="1225057"/>
            <a:ext cx="3432043" cy="3586429"/>
          </a:xfrm>
        </p:spPr>
        <p:txBody>
          <a:bodyPr>
            <a:normAutofit/>
          </a:bodyPr>
          <a:lstStyle/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Комментарии</a:t>
            </a:r>
          </a:p>
          <a:p>
            <a:pPr marL="342900" indent="-342900" algn="l">
              <a:lnSpc>
                <a:spcPct val="150000"/>
              </a:lnSpc>
            </a:pPr>
            <a:endParaRPr lang="ru-RU" sz="1200" dirty="0">
              <a:solidFill>
                <a:srgbClr val="3D424E"/>
              </a:solidFill>
              <a:latin typeface="Cera Pro" pitchFamily="2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23528" y="1225057"/>
          <a:ext cx="4909457" cy="282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1429657"/>
                <a:gridCol w="14478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 финансирования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Объем,</a:t>
                      </a:r>
                      <a:endParaRPr lang="ru-RU" sz="1300" baseline="0" dirty="0" smtClean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300" baseline="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Доля в общем объеме,</a:t>
                      </a:r>
                      <a:r>
                        <a:rPr lang="ru-RU" sz="1300" baseline="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%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Федеральный</a:t>
                      </a:r>
                      <a:r>
                        <a:rPr lang="ru-RU" sz="1300" baseline="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бюджет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1371,70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73,26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Региональный</a:t>
                      </a:r>
                      <a:r>
                        <a:rPr lang="ru-RU" sz="1300" baseline="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бюджет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13,90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0,74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Муниципальный бюджет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486,80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Внебюджетные источники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Средства граждан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Итого: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1872,40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rgbClr val="3D424E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300" dirty="0">
                        <a:solidFill>
                          <a:srgbClr val="3D424E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8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 r="72014"/>
          <a:stretch>
            <a:fillRect/>
          </a:stretch>
        </p:blipFill>
        <p:spPr bwMode="auto">
          <a:xfrm>
            <a:off x="1" y="0"/>
            <a:ext cx="755575" cy="1225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95487"/>
            <a:ext cx="7700392" cy="720080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solidFill>
                  <a:srgbClr val="3D424E"/>
                </a:solidFill>
                <a:latin typeface="DINPro-Medium" pitchFamily="50" charset="0"/>
              </a:rPr>
              <a:t>ВОВЛЕЧЕНИЕ ГРАЖДАН В БЛАГОУСТРОЙСТВО</a:t>
            </a:r>
            <a:endParaRPr lang="ru-RU" sz="1800" dirty="0">
              <a:solidFill>
                <a:srgbClr val="3D424E"/>
              </a:solidFill>
              <a:latin typeface="DINPro-Medium" pitchFamily="50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1088571"/>
            <a:ext cx="8496944" cy="3556165"/>
          </a:xfrm>
        </p:spPr>
        <p:txBody>
          <a:bodyPr>
            <a:normAutofit/>
          </a:bodyPr>
          <a:lstStyle/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ИНСТРУМЕНТЫ ВОВЛЕЧЕНИЯ: </a:t>
            </a:r>
          </a:p>
          <a:p>
            <a:pPr marL="0" lvl="1" algn="l">
              <a:spcBef>
                <a:spcPct val="0"/>
              </a:spcBef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Для учета мнения граждан поселения были разработаны  и розданы опросные листы. </a:t>
            </a: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Было проведено собрание поселения с общественным обсуждением всех предложений и пожеланий .</a:t>
            </a:r>
          </a:p>
          <a:p>
            <a:pPr marL="0" lvl="1" algn="l">
              <a:spcBef>
                <a:spcPct val="0"/>
              </a:spcBef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РЕЗУЛЬТАТЫ ВОВЛЕЧЕНИЯ:</a:t>
            </a:r>
          </a:p>
          <a:p>
            <a:pPr marL="0" lvl="1" algn="l">
              <a:spcBef>
                <a:spcPct val="0"/>
              </a:spcBef>
            </a:pPr>
            <a:endParaRPr lang="ru-RU" sz="1400" dirty="0" smtClean="0">
              <a:solidFill>
                <a:srgbClr val="3D424E"/>
              </a:solidFill>
              <a:latin typeface="Cera Pro" pitchFamily="2" charset="0"/>
              <a:cs typeface="Calibri Light" panose="020F0302020204030204" pitchFamily="34" charset="0"/>
            </a:endParaRP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 В результаты обсуждения с представителями заинтересованных лиц было принято конкретное направление  по благоустройству территории в </a:t>
            </a:r>
            <a:r>
              <a:rPr lang="ru-RU" sz="1300" dirty="0" smtClean="0">
                <a:solidFill>
                  <a:srgbClr val="3D424E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году. </a:t>
            </a:r>
          </a:p>
          <a:p>
            <a:pPr marL="0" lvl="1" algn="l">
              <a:spcBef>
                <a:spcPct val="0"/>
              </a:spcBef>
            </a:pPr>
            <a:r>
              <a:rPr lang="ru-RU" sz="1400" dirty="0" smtClean="0">
                <a:solidFill>
                  <a:srgbClr val="3D424E"/>
                </a:solidFill>
                <a:latin typeface="Cera Pro" pitchFamily="2" charset="0"/>
                <a:cs typeface="Calibri Light" panose="020F0302020204030204" pitchFamily="34" charset="0"/>
              </a:rPr>
              <a:t>На выбранной территории были произведены все виды работ согласно утвержденного проекта.</a:t>
            </a:r>
          </a:p>
          <a:p>
            <a:pPr marL="342900" indent="-342900" algn="l">
              <a:lnSpc>
                <a:spcPct val="150000"/>
              </a:lnSpc>
            </a:pPr>
            <a:endParaRPr lang="ru-RU" sz="1200" dirty="0">
              <a:solidFill>
                <a:srgbClr val="3D424E"/>
              </a:solidFill>
              <a:latin typeface="Cera Pro" pitchFamily="2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386462" y="4423420"/>
            <a:ext cx="757538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>
                <a:solidFill>
                  <a:srgbClr val="3D424E"/>
                </a:solidFill>
                <a:latin typeface="DINPro-Medium" pitchFamily="50" charset="0"/>
                <a:ea typeface="+mj-ea"/>
                <a:cs typeface="+mj-cs"/>
              </a:rPr>
              <a:t>9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3D424E"/>
              </a:solidFill>
              <a:effectLst/>
              <a:uLnTx/>
              <a:uFillTx/>
              <a:latin typeface="DINPro-Medium" pitchFamily="50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КГС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ФКГС</Template>
  <TotalTime>528</TotalTime>
  <Words>508</Words>
  <Application>Microsoft Office PowerPoint</Application>
  <PresentationFormat>Экран (16:9)</PresentationFormat>
  <Paragraphs>71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ФКГС</vt:lpstr>
      <vt:lpstr>ПРЕЗЕНТАЦИЯ ПРОЕКТА  «Монтаж летней сцены»</vt:lpstr>
      <vt:lpstr>ОБЩАЯ ИНФОРМАЦИЯ</vt:lpstr>
      <vt:lpstr>СИТУАЦИОННЫЙ ПЛАН</vt:lpstr>
      <vt:lpstr>    ФОТОФИКСАЦИЯ ЗАВЕРШЕННОГО ОБЪЕКТА БЛАГОУСТРОЙСТВА</vt:lpstr>
      <vt:lpstr>   ФОТОФИКСАЦИЯ ЗАВЕРШЕННОГО ОБЪЕКТА БЛАГОУСТРОЙСТВА </vt:lpstr>
      <vt:lpstr>ОПИСАНИЕ КОНЦЕПТУАЛЬНЫХ И ПРОЕКТНЫХ РЕШЕНИЙ</vt:lpstr>
      <vt:lpstr>ФИНАНСИРОВАНИЕ</vt:lpstr>
      <vt:lpstr>ВОВЛЕЧЕНИЕ ГРАЖДАН В БЛАГОУСТРОЙСТВО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ПРОЕКТА «НАИМЕНОВАНИЕ ПРОЕКТА БЛАГОУСТРОЙСТВА»</dc:title>
  <dc:creator>HP-PC</dc:creator>
  <cp:lastModifiedBy>Admin</cp:lastModifiedBy>
  <cp:revision>77</cp:revision>
  <dcterms:created xsi:type="dcterms:W3CDTF">2020-06-29T06:13:42Z</dcterms:created>
  <dcterms:modified xsi:type="dcterms:W3CDTF">2020-11-06T01:18:19Z</dcterms:modified>
</cp:coreProperties>
</file>